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3" r:id="rId2"/>
    <p:sldId id="317" r:id="rId3"/>
    <p:sldId id="256" r:id="rId4"/>
    <p:sldId id="284" r:id="rId5"/>
    <p:sldId id="294" r:id="rId6"/>
    <p:sldId id="285" r:id="rId7"/>
    <p:sldId id="297" r:id="rId8"/>
    <p:sldId id="315" r:id="rId9"/>
    <p:sldId id="296" r:id="rId10"/>
    <p:sldId id="298" r:id="rId11"/>
    <p:sldId id="299" r:id="rId12"/>
    <p:sldId id="319" r:id="rId13"/>
    <p:sldId id="305" r:id="rId14"/>
    <p:sldId id="306" r:id="rId15"/>
    <p:sldId id="307" r:id="rId16"/>
    <p:sldId id="308" r:id="rId17"/>
    <p:sldId id="309" r:id="rId18"/>
    <p:sldId id="313" r:id="rId19"/>
    <p:sldId id="301" r:id="rId20"/>
    <p:sldId id="310" r:id="rId21"/>
    <p:sldId id="312" r:id="rId22"/>
    <p:sldId id="290" r:id="rId23"/>
    <p:sldId id="318" r:id="rId24"/>
    <p:sldId id="271" r:id="rId25"/>
    <p:sldId id="31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onghwa eun" initials="je" lastIdx="1" clrIdx="0">
    <p:extLst>
      <p:ext uri="{19B8F6BF-5375-455C-9EA6-DF929625EA0E}">
        <p15:presenceInfo xmlns:p15="http://schemas.microsoft.com/office/powerpoint/2012/main" userId="80bc7d3525480fa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4DC"/>
    <a:srgbClr val="280226"/>
    <a:srgbClr val="6E4F42"/>
    <a:srgbClr val="010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1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1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40" y="66053"/>
            <a:ext cx="5149724" cy="67258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1359" y="1707394"/>
            <a:ext cx="56294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/>
              <a:t>Lesson 2.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What Do You Do </a:t>
            </a:r>
          </a:p>
          <a:p>
            <a:pPr algn="ctr"/>
            <a:r>
              <a:rPr lang="en-US" altLang="ko-KR" sz="3600" dirty="0"/>
              <a:t>on Weekends?</a:t>
            </a:r>
          </a:p>
          <a:p>
            <a:pPr algn="ctr"/>
            <a:endParaRPr lang="en-US" altLang="ko-KR" sz="3600" dirty="0"/>
          </a:p>
          <a:p>
            <a:pPr algn="ctr"/>
            <a:r>
              <a:rPr lang="en-US" altLang="ko-KR" sz="3600" dirty="0"/>
              <a:t>2</a:t>
            </a:r>
            <a:r>
              <a:rPr lang="ko-KR" altLang="en-US" sz="3600" dirty="0"/>
              <a:t>차시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819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DB414EE3-0B4D-49E0-B3D3-7CE1E0FC96AA}"/>
              </a:ext>
            </a:extLst>
          </p:cNvPr>
          <p:cNvSpPr txBox="1">
            <a:spLocks/>
          </p:cNvSpPr>
          <p:nvPr/>
        </p:nvSpPr>
        <p:spPr>
          <a:xfrm>
            <a:off x="1636948" y="3665168"/>
            <a:ext cx="10555052" cy="35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altLang="ko-KR" sz="2400" dirty="0"/>
              <a:t>Tony: </a:t>
            </a:r>
            <a:r>
              <a:rPr lang="ko-KR" altLang="en-US" sz="2400" b="1" dirty="0">
                <a:solidFill>
                  <a:schemeClr val="tx1"/>
                </a:solidFill>
              </a:rPr>
              <a:t>이번 일요일에 야구 하자</a:t>
            </a:r>
            <a:r>
              <a:rPr lang="en-US" altLang="ko-KR" sz="2400" b="1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200000"/>
              </a:lnSpc>
            </a:pPr>
            <a:r>
              <a:rPr lang="ko-KR" altLang="en-US" sz="2400" dirty="0">
                <a:solidFill>
                  <a:schemeClr val="tx1"/>
                </a:solidFill>
              </a:rPr>
              <a:t>우빈</a:t>
            </a:r>
            <a:r>
              <a:rPr lang="en-US" altLang="ko-KR" sz="2400" dirty="0">
                <a:solidFill>
                  <a:schemeClr val="tx1"/>
                </a:solidFill>
              </a:rPr>
              <a:t>: </a:t>
            </a:r>
            <a:r>
              <a:rPr lang="ko-KR" altLang="en-US" sz="2400" b="1" dirty="0">
                <a:solidFill>
                  <a:schemeClr val="tx1"/>
                </a:solidFill>
              </a:rPr>
              <a:t>미안하지만 </a:t>
            </a:r>
            <a:r>
              <a:rPr lang="en-US" altLang="ko-KR" sz="2400" b="1" dirty="0">
                <a:solidFill>
                  <a:srgbClr val="FF0000"/>
                </a:solidFill>
              </a:rPr>
              <a:t>(Sorry, but</a:t>
            </a:r>
            <a:r>
              <a:rPr lang="en-US" altLang="ko-KR" sz="2400" b="1" dirty="0">
                <a:solidFill>
                  <a:schemeClr val="tx1"/>
                </a:solidFill>
              </a:rPr>
              <a:t>), </a:t>
            </a:r>
            <a:r>
              <a:rPr lang="ko-KR" altLang="en-US" sz="2400" dirty="0">
                <a:solidFill>
                  <a:schemeClr val="tx1"/>
                </a:solidFill>
              </a:rPr>
              <a:t>나는 일요일마다 주말농장에 가</a:t>
            </a:r>
            <a:r>
              <a:rPr lang="en-US" altLang="ko-KR" sz="2400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200000"/>
              </a:lnSpc>
            </a:pPr>
            <a:r>
              <a:rPr lang="en-US" altLang="ko-KR" sz="2400" dirty="0">
                <a:solidFill>
                  <a:schemeClr val="tx1"/>
                </a:solidFill>
              </a:rPr>
              <a:t>Tony : </a:t>
            </a:r>
            <a:r>
              <a:rPr lang="ko-KR" altLang="en-US" sz="2400" dirty="0">
                <a:solidFill>
                  <a:schemeClr val="tx1"/>
                </a:solidFill>
              </a:rPr>
              <a:t>주말농장</a:t>
            </a:r>
            <a:r>
              <a:rPr lang="en-US" altLang="ko-KR" sz="2400" dirty="0">
                <a:solidFill>
                  <a:schemeClr val="tx1"/>
                </a:solidFill>
              </a:rPr>
              <a:t>? </a:t>
            </a:r>
            <a:r>
              <a:rPr lang="ko-KR" altLang="en-US" sz="2400" dirty="0">
                <a:solidFill>
                  <a:schemeClr val="tx1"/>
                </a:solidFill>
              </a:rPr>
              <a:t>그 곳에서 무엇을 하니</a:t>
            </a:r>
            <a:r>
              <a:rPr lang="en-US" altLang="ko-KR" sz="2400" dirty="0">
                <a:solidFill>
                  <a:schemeClr val="tx1"/>
                </a:solidFill>
              </a:rPr>
              <a:t>?</a:t>
            </a:r>
            <a:r>
              <a:rPr lang="ko-KR" altLang="en-US" sz="2400" dirty="0">
                <a:solidFill>
                  <a:schemeClr val="tx1"/>
                </a:solidFill>
              </a:rPr>
              <a:t> </a:t>
            </a:r>
            <a:endParaRPr lang="en-US" altLang="ko-KR" sz="2400" dirty="0">
              <a:solidFill>
                <a:schemeClr val="tx1"/>
              </a:solidFill>
            </a:endParaRPr>
          </a:p>
          <a:p>
            <a:pPr algn="l">
              <a:lnSpc>
                <a:spcPct val="200000"/>
              </a:lnSpc>
            </a:pPr>
            <a:r>
              <a:rPr lang="ko-KR" altLang="en-US" sz="2400" dirty="0"/>
              <a:t>우빈</a:t>
            </a:r>
            <a:r>
              <a:rPr lang="en-US" altLang="ko-KR" sz="2400" dirty="0"/>
              <a:t>: </a:t>
            </a:r>
            <a:r>
              <a:rPr lang="ko-KR" altLang="en-US" sz="2400" dirty="0"/>
              <a:t>나는 감자와 당근을 길러</a:t>
            </a:r>
            <a:r>
              <a:rPr lang="en-US" altLang="ko-KR" sz="2400" dirty="0"/>
              <a:t>. </a:t>
            </a:r>
            <a:r>
              <a:rPr lang="ko-KR" altLang="en-US" sz="2400" dirty="0"/>
              <a:t>이것 봐</a:t>
            </a:r>
            <a:r>
              <a:rPr lang="en-US" altLang="ko-KR" sz="2400" dirty="0"/>
              <a:t>.</a:t>
            </a:r>
            <a:endParaRPr lang="ko-KR" altLang="en-US" sz="24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3B32422C-83A2-4DF3-A574-66EA217B29DA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3A02664-A424-4B86-920C-EFBC0256CEDF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e5_02_08_02_an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819" y="754091"/>
            <a:ext cx="4800424" cy="270000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82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build="p"/>
    </p:bldLst>
  </p:timing>
  <p:extLst mod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A6340A-3C15-4E95-B94F-CFD201B3E9D8}"/>
              </a:ext>
            </a:extLst>
          </p:cNvPr>
          <p:cNvSpPr txBox="1">
            <a:spLocks/>
          </p:cNvSpPr>
          <p:nvPr/>
        </p:nvSpPr>
        <p:spPr>
          <a:xfrm>
            <a:off x="883920" y="407830"/>
            <a:ext cx="11003280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a.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 주말에 하는 여가 활동을 묻고 답하는 대화를 해 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3FAE032-200C-4E1F-BE49-45A85AF36C53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56485" r="30182" b="15273"/>
          <a:stretch/>
        </p:blipFill>
        <p:spPr bwMode="auto">
          <a:xfrm>
            <a:off x="893970" y="1526959"/>
            <a:ext cx="10993230" cy="42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DDAB598-F255-40C8-A8A8-90D6BA067B32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7128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A6340A-3C15-4E95-B94F-CFD201B3E9D8}"/>
              </a:ext>
            </a:extLst>
          </p:cNvPr>
          <p:cNvSpPr txBox="1">
            <a:spLocks/>
          </p:cNvSpPr>
          <p:nvPr/>
        </p:nvSpPr>
        <p:spPr>
          <a:xfrm>
            <a:off x="883920" y="407830"/>
            <a:ext cx="11003280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a.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 주말에 하는 여가 활동을 묻고 답하는 대화를 해 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3FAE032-200C-4E1F-BE49-45A85AF36C53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56485" r="30182" b="15273"/>
          <a:stretch/>
        </p:blipFill>
        <p:spPr bwMode="auto">
          <a:xfrm>
            <a:off x="893970" y="1526959"/>
            <a:ext cx="10993230" cy="42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0DDAB598-F255-40C8-A8A8-90D6BA067B32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668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A6340A-3C15-4E95-B94F-CFD201B3E9D8}"/>
              </a:ext>
            </a:extLst>
          </p:cNvPr>
          <p:cNvSpPr txBox="1">
            <a:spLocks/>
          </p:cNvSpPr>
          <p:nvPr/>
        </p:nvSpPr>
        <p:spPr>
          <a:xfrm>
            <a:off x="883920" y="407830"/>
            <a:ext cx="11003280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a.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 주말에 하는 여가 활동을 묻고 답하는 대화를 해 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3FAE032-200C-4E1F-BE49-45A85AF36C53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56485" r="30182" b="15273"/>
          <a:stretch/>
        </p:blipFill>
        <p:spPr bwMode="auto">
          <a:xfrm>
            <a:off x="893970" y="1526959"/>
            <a:ext cx="10993230" cy="42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927566" y="3335383"/>
            <a:ext cx="7341325" cy="2325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384649" y="2277042"/>
            <a:ext cx="2348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9365" y="2277042"/>
            <a:ext cx="23338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go to the park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33762F4-D18F-477B-B05B-C12C261063DC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083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A6340A-3C15-4E95-B94F-CFD201B3E9D8}"/>
              </a:ext>
            </a:extLst>
          </p:cNvPr>
          <p:cNvSpPr txBox="1">
            <a:spLocks/>
          </p:cNvSpPr>
          <p:nvPr/>
        </p:nvSpPr>
        <p:spPr>
          <a:xfrm>
            <a:off x="883920" y="407830"/>
            <a:ext cx="11003280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a.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 주말에 하는 여가 활동을 묻고 답하는 대화를 해 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3FAE032-200C-4E1F-BE49-45A85AF36C53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56485" r="30182" b="15273"/>
          <a:stretch/>
        </p:blipFill>
        <p:spPr bwMode="auto">
          <a:xfrm>
            <a:off x="893970" y="1526959"/>
            <a:ext cx="10993230" cy="42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6339840" y="3352800"/>
            <a:ext cx="4937760" cy="2325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510938" y="3352800"/>
            <a:ext cx="2320833" cy="2325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410774" y="2295434"/>
            <a:ext cx="2348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7925" y="2295433"/>
            <a:ext cx="15038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fly a kite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39B82E90-BF6A-41C2-9A8F-2D1DAC124AB7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61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A6340A-3C15-4E95-B94F-CFD201B3E9D8}"/>
              </a:ext>
            </a:extLst>
          </p:cNvPr>
          <p:cNvSpPr txBox="1">
            <a:spLocks/>
          </p:cNvSpPr>
          <p:nvPr/>
        </p:nvSpPr>
        <p:spPr>
          <a:xfrm>
            <a:off x="883920" y="407830"/>
            <a:ext cx="11003280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a.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 주말에 하는 여가 활동을 묻고 답하는 대화를 해 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3FAE032-200C-4E1F-BE49-45A85AF36C53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56485" r="30182" b="15273"/>
          <a:stretch/>
        </p:blipFill>
        <p:spPr bwMode="auto">
          <a:xfrm>
            <a:off x="893970" y="1526959"/>
            <a:ext cx="10993230" cy="42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402080" y="3344091"/>
            <a:ext cx="4937760" cy="2325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8929038" y="3344091"/>
            <a:ext cx="2320833" cy="2325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5410774" y="2295434"/>
            <a:ext cx="2348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7925" y="2295433"/>
            <a:ext cx="21814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go to the farm 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EA6F1F0-5654-481A-9669-5B837373125A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A6340A-3C15-4E95-B94F-CFD201B3E9D8}"/>
              </a:ext>
            </a:extLst>
          </p:cNvPr>
          <p:cNvSpPr txBox="1">
            <a:spLocks/>
          </p:cNvSpPr>
          <p:nvPr/>
        </p:nvSpPr>
        <p:spPr>
          <a:xfrm>
            <a:off x="883920" y="407830"/>
            <a:ext cx="11003280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a.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 주말에 하는 여가 활동을 묻고 답하는 대화를 해 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F3FAE032-200C-4E1F-BE49-45A85AF36C53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8" t="56485" r="30182" b="15273"/>
          <a:stretch/>
        </p:blipFill>
        <p:spPr bwMode="auto">
          <a:xfrm>
            <a:off x="893970" y="1526959"/>
            <a:ext cx="10993230" cy="423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419497" y="3352800"/>
            <a:ext cx="7341325" cy="2325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5384649" y="2277042"/>
            <a:ext cx="23485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09365" y="2277042"/>
            <a:ext cx="23338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watch a movie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FAB1B19-3AA6-4B90-B2F9-611FCEE4D696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238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63280" y="250372"/>
            <a:ext cx="9783989" cy="6357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C65B9843-4BEC-4A82-BEF2-96A8FCF15BF5}"/>
              </a:ext>
            </a:extLst>
          </p:cNvPr>
          <p:cNvSpPr txBox="1">
            <a:spLocks/>
          </p:cNvSpPr>
          <p:nvPr/>
        </p:nvSpPr>
        <p:spPr>
          <a:xfrm>
            <a:off x="1807120" y="481243"/>
            <a:ext cx="9101182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b.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제안하고 이에 답하는 말을 해 보세요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C3771AD-497C-4290-A6FB-2880D5660739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29"/>
          <a:stretch/>
        </p:blipFill>
        <p:spPr bwMode="auto">
          <a:xfrm>
            <a:off x="1807120" y="1948715"/>
            <a:ext cx="9101181" cy="117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39146" r="11978" b="21641"/>
          <a:stretch/>
        </p:blipFill>
        <p:spPr bwMode="auto">
          <a:xfrm>
            <a:off x="1807119" y="3429000"/>
            <a:ext cx="9101181" cy="287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3439884" y="2175051"/>
            <a:ext cx="2420986" cy="679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Let’s ~ (</a:t>
            </a:r>
            <a:r>
              <a:rPr lang="ko-KR" altLang="en-US" b="1" dirty="0">
                <a:solidFill>
                  <a:schemeClr val="tx1"/>
                </a:solidFill>
              </a:rPr>
              <a:t>제안하기</a:t>
            </a:r>
            <a:r>
              <a:rPr lang="en-US" altLang="ko-KR" b="1" dirty="0">
                <a:solidFill>
                  <a:schemeClr val="tx1"/>
                </a:solidFill>
              </a:rPr>
              <a:t>)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222270" y="2175051"/>
            <a:ext cx="2760619" cy="6792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455274" y="2332724"/>
            <a:ext cx="2159727" cy="363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tx1"/>
                </a:solidFill>
              </a:rPr>
              <a:t>정중하게</a:t>
            </a:r>
            <a:r>
              <a:rPr lang="en-US" altLang="ko-KR" b="1" dirty="0">
                <a:solidFill>
                  <a:schemeClr val="tx1"/>
                </a:solidFill>
              </a:rPr>
              <a:t> </a:t>
            </a:r>
            <a:r>
              <a:rPr lang="ko-KR" altLang="en-US" b="1" dirty="0">
                <a:solidFill>
                  <a:schemeClr val="tx1"/>
                </a:solidFill>
              </a:rPr>
              <a:t>거절하기</a:t>
            </a:r>
            <a:endParaRPr lang="en-US" altLang="ko-KR" b="1" dirty="0">
              <a:solidFill>
                <a:schemeClr val="tx1"/>
              </a:solidFill>
            </a:endParaRPr>
          </a:p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Sorry, but I …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ED40204-4D4F-4099-9E97-6E00527338B6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56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63280" y="250372"/>
            <a:ext cx="9783989" cy="6357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C65B9843-4BEC-4A82-BEF2-96A8FCF15BF5}"/>
              </a:ext>
            </a:extLst>
          </p:cNvPr>
          <p:cNvSpPr txBox="1">
            <a:spLocks/>
          </p:cNvSpPr>
          <p:nvPr/>
        </p:nvSpPr>
        <p:spPr>
          <a:xfrm>
            <a:off x="1807120" y="481243"/>
            <a:ext cx="9101182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b.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제안하고 이에 답하는 말을 해 보세요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C3771AD-497C-4290-A6FB-2880D5660739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29"/>
          <a:stretch/>
        </p:blipFill>
        <p:spPr bwMode="auto">
          <a:xfrm>
            <a:off x="1807120" y="1948715"/>
            <a:ext cx="9101181" cy="117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39146" r="11978" b="21641"/>
          <a:stretch/>
        </p:blipFill>
        <p:spPr bwMode="auto">
          <a:xfrm>
            <a:off x="1807119" y="3429000"/>
            <a:ext cx="9101181" cy="287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A73B49A1-2B67-49CB-BE3E-CF6C6F91A0CB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3909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63280" y="250372"/>
            <a:ext cx="9783989" cy="6357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C65B9843-4BEC-4A82-BEF2-96A8FCF15BF5}"/>
              </a:ext>
            </a:extLst>
          </p:cNvPr>
          <p:cNvSpPr txBox="1">
            <a:spLocks/>
          </p:cNvSpPr>
          <p:nvPr/>
        </p:nvSpPr>
        <p:spPr>
          <a:xfrm>
            <a:off x="1807120" y="481243"/>
            <a:ext cx="9101182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b.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제안하고 이에 답하는 말을 해 보세요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C3771AD-497C-4290-A6FB-2880D5660739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29"/>
          <a:stretch/>
        </p:blipFill>
        <p:spPr bwMode="auto">
          <a:xfrm>
            <a:off x="1807120" y="1948715"/>
            <a:ext cx="9101181" cy="117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39146" r="11978" b="21641"/>
          <a:stretch/>
        </p:blipFill>
        <p:spPr bwMode="auto">
          <a:xfrm>
            <a:off x="1807119" y="3429000"/>
            <a:ext cx="9101181" cy="287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4850676" y="3294019"/>
            <a:ext cx="6301464" cy="309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695524" y="2133664"/>
            <a:ext cx="12481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5524" y="2157124"/>
            <a:ext cx="1417192" cy="3811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take a robot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755" y="2525660"/>
            <a:ext cx="592183" cy="31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30829" y="2472237"/>
            <a:ext cx="7889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</a:rPr>
              <a:t>class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69A4ADB-8B99-4747-8B64-EC5BC8CD6977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66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e5_02_30_01_ar_an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675" y="2286000"/>
            <a:ext cx="6367463" cy="35814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112" y="1010640"/>
            <a:ext cx="8867775" cy="4162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53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63280" y="250372"/>
            <a:ext cx="9783989" cy="6357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C65B9843-4BEC-4A82-BEF2-96A8FCF15BF5}"/>
              </a:ext>
            </a:extLst>
          </p:cNvPr>
          <p:cNvSpPr txBox="1">
            <a:spLocks/>
          </p:cNvSpPr>
          <p:nvPr/>
        </p:nvSpPr>
        <p:spPr>
          <a:xfrm>
            <a:off x="1807120" y="481243"/>
            <a:ext cx="9101182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b.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제안하고 이에 답하는 말을 해 보세요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C3771AD-497C-4290-A6FB-2880D5660739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29"/>
          <a:stretch/>
        </p:blipFill>
        <p:spPr bwMode="auto">
          <a:xfrm>
            <a:off x="1807120" y="1948715"/>
            <a:ext cx="9101181" cy="117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39146" r="11978" b="21641"/>
          <a:stretch/>
        </p:blipFill>
        <p:spPr bwMode="auto">
          <a:xfrm>
            <a:off x="1807119" y="3429000"/>
            <a:ext cx="9101181" cy="287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807119" y="3335770"/>
            <a:ext cx="3000012" cy="309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695524" y="2133664"/>
            <a:ext cx="12481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5523" y="2157124"/>
            <a:ext cx="16748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have  soccer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755" y="2525660"/>
            <a:ext cx="592183" cy="31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4739" y="2472237"/>
            <a:ext cx="10972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</a:rPr>
              <a:t>practice</a:t>
            </a:r>
            <a:endParaRPr lang="ko-KR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7908288" y="3312310"/>
            <a:ext cx="3000012" cy="309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CD221D2-9717-48B2-8855-E2254B2E2D7B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55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63280" y="250372"/>
            <a:ext cx="9783989" cy="6357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내용 개체 틀 2">
            <a:extLst>
              <a:ext uri="{FF2B5EF4-FFF2-40B4-BE49-F238E27FC236}">
                <a16:creationId xmlns:a16="http://schemas.microsoft.com/office/drawing/2014/main" id="{C65B9843-4BEC-4A82-BEF2-96A8FCF15BF5}"/>
              </a:ext>
            </a:extLst>
          </p:cNvPr>
          <p:cNvSpPr txBox="1">
            <a:spLocks/>
          </p:cNvSpPr>
          <p:nvPr/>
        </p:nvSpPr>
        <p:spPr>
          <a:xfrm>
            <a:off x="1807120" y="481243"/>
            <a:ext cx="9101182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B. </a:t>
            </a:r>
            <a:r>
              <a:rPr lang="en-US" altLang="ko-KR" sz="4400" b="1" dirty="0">
                <a:solidFill>
                  <a:srgbClr val="00B050"/>
                </a:solidFill>
              </a:rPr>
              <a:t>Talk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Together  </a:t>
            </a:r>
          </a:p>
          <a:p>
            <a:pPr marL="0" indent="0">
              <a:buNone/>
            </a:pPr>
            <a:r>
              <a:rPr lang="en-US" altLang="ko-KR" sz="3400" b="1" dirty="0">
                <a:solidFill>
                  <a:srgbClr val="00B050"/>
                </a:solidFill>
              </a:rPr>
              <a:t>b.</a:t>
            </a:r>
            <a:r>
              <a:rPr lang="ko-KR" altLang="en-US" sz="3400" b="1" dirty="0">
                <a:solidFill>
                  <a:srgbClr val="00B050"/>
                </a:solidFill>
              </a:rPr>
              <a:t> </a:t>
            </a:r>
            <a:r>
              <a:rPr lang="ko-KR" altLang="en-US" sz="1800" b="1" dirty="0"/>
              <a:t>제안하고 이에 답하는 말을 해 보세요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C3771AD-497C-4290-A6FB-2880D5660739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29"/>
          <a:stretch/>
        </p:blipFill>
        <p:spPr bwMode="auto">
          <a:xfrm>
            <a:off x="1807120" y="1948715"/>
            <a:ext cx="9101181" cy="117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39146" r="11978" b="21641"/>
          <a:stretch/>
        </p:blipFill>
        <p:spPr bwMode="auto">
          <a:xfrm>
            <a:off x="1807119" y="3429000"/>
            <a:ext cx="9101181" cy="287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1568438" y="3141461"/>
            <a:ext cx="6301464" cy="309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7695524" y="2133664"/>
            <a:ext cx="12481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5524" y="2157124"/>
            <a:ext cx="1161093" cy="3811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go to the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755" y="2525660"/>
            <a:ext cx="592183" cy="31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1295" y="2525660"/>
            <a:ext cx="14282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cooking club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F15020C-46F0-4E75-B98D-FD85A26677A1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44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F261320-DEE9-4F5A-9BFF-FFE08DFF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B8A6340A-3C15-4E95-B94F-CFD201B3E9D8}"/>
              </a:ext>
            </a:extLst>
          </p:cNvPr>
          <p:cNvSpPr txBox="1">
            <a:spLocks/>
          </p:cNvSpPr>
          <p:nvPr/>
        </p:nvSpPr>
        <p:spPr>
          <a:xfrm>
            <a:off x="1640418" y="309621"/>
            <a:ext cx="9063563" cy="11191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C. </a:t>
            </a:r>
            <a:r>
              <a:rPr lang="ko-KR" altLang="en-US" sz="4400" b="1" dirty="0">
                <a:solidFill>
                  <a:srgbClr val="00B050"/>
                </a:solidFill>
              </a:rPr>
              <a:t>교과 </a:t>
            </a:r>
            <a:r>
              <a:rPr lang="ko-KR" altLang="en-US" sz="4400" b="1" dirty="0"/>
              <a:t>연계</a:t>
            </a:r>
            <a:r>
              <a:rPr lang="en-US" altLang="ko-KR" sz="4400" b="1" dirty="0"/>
              <a:t> _</a:t>
            </a:r>
            <a:r>
              <a:rPr lang="ko-KR" altLang="en-US" sz="4400" b="1" dirty="0"/>
              <a:t>체육</a:t>
            </a:r>
            <a:r>
              <a:rPr lang="ko-KR" altLang="en-US" sz="1800" b="1" dirty="0"/>
              <a:t>여가 활동의 종류를 알아봅시다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9779627-0346-4AFC-A2E6-26F4E0053F2B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E5565D8-5FDA-40C7-A180-306F696A645A}"/>
              </a:ext>
            </a:extLst>
          </p:cNvPr>
          <p:cNvSpPr/>
          <p:nvPr/>
        </p:nvSpPr>
        <p:spPr>
          <a:xfrm rot="5400000">
            <a:off x="-2870845" y="3274464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e5_02_08_subject_an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742" y="1139688"/>
            <a:ext cx="8594013" cy="4833730"/>
          </a:xfrm>
        </p:spPr>
      </p:pic>
    </p:spTree>
    <p:extLst>
      <p:ext uri="{BB962C8B-B14F-4D97-AF65-F5344CB8AC3E}">
        <p14:creationId xmlns:p14="http://schemas.microsoft.com/office/powerpoint/2010/main" val="19250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">
            <a:extLst>
              <a:ext uri="{FF2B5EF4-FFF2-40B4-BE49-F238E27FC236}">
                <a16:creationId xmlns:a16="http://schemas.microsoft.com/office/drawing/2014/main" id="{48B83D07-876A-4805-8EA4-306352B6E29B}"/>
              </a:ext>
            </a:extLst>
          </p:cNvPr>
          <p:cNvSpPr txBox="1">
            <a:spLocks/>
          </p:cNvSpPr>
          <p:nvPr/>
        </p:nvSpPr>
        <p:spPr>
          <a:xfrm>
            <a:off x="965593" y="32915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5400" b="1" dirty="0">
                <a:solidFill>
                  <a:srgbClr val="002060"/>
                </a:solidFill>
              </a:rPr>
              <a:t>정리하기</a:t>
            </a:r>
          </a:p>
        </p:txBody>
      </p:sp>
      <p:sp>
        <p:nvSpPr>
          <p:cNvPr id="5" name="물결 4">
            <a:extLst>
              <a:ext uri="{FF2B5EF4-FFF2-40B4-BE49-F238E27FC236}">
                <a16:creationId xmlns:a16="http://schemas.microsoft.com/office/drawing/2014/main" id="{79417B71-0748-490E-93EC-7E0EBD656CF8}"/>
              </a:ext>
            </a:extLst>
          </p:cNvPr>
          <p:cNvSpPr/>
          <p:nvPr/>
        </p:nvSpPr>
        <p:spPr>
          <a:xfrm>
            <a:off x="3949649" y="180216"/>
            <a:ext cx="5369663" cy="1003843"/>
          </a:xfrm>
          <a:prstGeom prst="wav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>
                <a:solidFill>
                  <a:schemeClr val="tx1"/>
                </a:solidFill>
              </a:rPr>
              <a:t>What do you do on </a:t>
            </a:r>
            <a:r>
              <a:rPr lang="en-US" altLang="ko-KR" sz="3200" dirty="0">
                <a:solidFill>
                  <a:srgbClr val="FF0000"/>
                </a:solidFill>
              </a:rPr>
              <a:t>weekend</a:t>
            </a:r>
            <a:r>
              <a:rPr lang="en-US" altLang="ko-KR" sz="3200" dirty="0">
                <a:solidFill>
                  <a:schemeClr val="tx1"/>
                </a:solidFill>
              </a:rPr>
              <a:t>s?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252094D5-2B06-46B5-BBDD-AC2D9AFC9318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6" t="58061" r="3624"/>
          <a:stretch/>
        </p:blipFill>
        <p:spPr bwMode="auto">
          <a:xfrm>
            <a:off x="3162172" y="1329736"/>
            <a:ext cx="1879096" cy="116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07"/>
          <a:stretch/>
        </p:blipFill>
        <p:spPr bwMode="auto">
          <a:xfrm>
            <a:off x="1097931" y="1358666"/>
            <a:ext cx="1811341" cy="113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7210" y="2581010"/>
            <a:ext cx="3614057" cy="584775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take</a:t>
            </a:r>
            <a:r>
              <a:rPr lang="ko-KR" altLang="en-US" sz="3200" dirty="0"/>
              <a:t> </a:t>
            </a:r>
            <a:r>
              <a:rPr lang="en-US" altLang="ko-KR" sz="3200" dirty="0"/>
              <a:t>a robot class</a:t>
            </a:r>
            <a:endParaRPr lang="ko-KR" altLang="en-US" sz="3200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07"/>
          <a:stretch/>
        </p:blipFill>
        <p:spPr bwMode="auto">
          <a:xfrm>
            <a:off x="2147017" y="3271046"/>
            <a:ext cx="1811341" cy="113960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35"/>
          <a:stretch/>
        </p:blipFill>
        <p:spPr bwMode="auto">
          <a:xfrm>
            <a:off x="9013915" y="1358666"/>
            <a:ext cx="1805778" cy="111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3"/>
          <a:stretch/>
        </p:blipFill>
        <p:spPr bwMode="auto">
          <a:xfrm>
            <a:off x="6984285" y="1358666"/>
            <a:ext cx="1768257" cy="112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081263" y="2540273"/>
            <a:ext cx="3614057" cy="584775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go to the farm</a:t>
            </a:r>
            <a:endParaRPr lang="ko-KR" altLang="en-US" sz="3200" dirty="0"/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35"/>
          <a:stretch/>
        </p:blipFill>
        <p:spPr bwMode="auto">
          <a:xfrm>
            <a:off x="7994112" y="3250731"/>
            <a:ext cx="1805778" cy="11191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r="34258" b="32022"/>
          <a:stretch/>
        </p:blipFill>
        <p:spPr bwMode="auto">
          <a:xfrm>
            <a:off x="3421755" y="4583018"/>
            <a:ext cx="1777503" cy="113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6"/>
          <a:stretch/>
        </p:blipFill>
        <p:spPr bwMode="auto">
          <a:xfrm>
            <a:off x="7081263" y="4586976"/>
            <a:ext cx="1857674" cy="110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3"/>
          <a:stretch/>
        </p:blipFill>
        <p:spPr bwMode="auto">
          <a:xfrm>
            <a:off x="5303760" y="4583018"/>
            <a:ext cx="1768257" cy="1126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310506" y="5892201"/>
            <a:ext cx="3956851" cy="584775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have soccer practice </a:t>
            </a:r>
            <a:endParaRPr lang="ko-KR" altLang="en-US" sz="3200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r="34258" b="32022"/>
          <a:stretch/>
        </p:blipFill>
        <p:spPr bwMode="auto">
          <a:xfrm>
            <a:off x="9319312" y="5494484"/>
            <a:ext cx="1777503" cy="11368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1"/>
    </p:custDataLst>
    <p:extLst>
      <p:ext uri="{BB962C8B-B14F-4D97-AF65-F5344CB8AC3E}">
        <p14:creationId xmlns:p14="http://schemas.microsoft.com/office/powerpoint/2010/main" val="163268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25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6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>
              <a:buAutoNum type="arabicPeriod"/>
            </a:pPr>
            <a:r>
              <a:rPr lang="ko-KR" altLang="en-US" sz="3600" dirty="0"/>
              <a:t>교과서 </a:t>
            </a:r>
            <a:r>
              <a:rPr lang="en-US" altLang="ko-KR" sz="3600" dirty="0"/>
              <a:t>26</a:t>
            </a:r>
            <a:r>
              <a:rPr lang="ko-KR" altLang="en-US" sz="3600" dirty="0"/>
              <a:t>쪽 </a:t>
            </a:r>
            <a:r>
              <a:rPr lang="en-US" altLang="ko-KR" sz="3600" dirty="0"/>
              <a:t>Talk Together </a:t>
            </a:r>
            <a:r>
              <a:rPr lang="ko-KR" altLang="en-US" sz="3600" dirty="0"/>
              <a:t>한 번 더 하기</a:t>
            </a:r>
            <a:endParaRPr lang="en-US" altLang="ko-KR" sz="3600" dirty="0"/>
          </a:p>
          <a:p>
            <a:pPr marL="742950" indent="-742950">
              <a:buAutoNum type="arabicPeriod"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27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ko-KR" altLang="en-US" sz="36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43A8341-740C-4206-AB54-EC0B1CDBA791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87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b="1" dirty="0">
                <a:solidFill>
                  <a:srgbClr val="00B050"/>
                </a:solidFill>
              </a:rPr>
              <a:t>도전</a:t>
            </a:r>
            <a:r>
              <a:rPr lang="en-US" altLang="ko-KR" b="1" dirty="0">
                <a:solidFill>
                  <a:srgbClr val="00B050"/>
                </a:solidFill>
              </a:rPr>
              <a:t>! </a:t>
            </a:r>
            <a:r>
              <a:rPr lang="ko-KR" altLang="en-US" b="1" dirty="0"/>
              <a:t>나도 할 수 있어요</a:t>
            </a:r>
            <a:r>
              <a:rPr lang="en-US" altLang="ko-KR" b="1" dirty="0"/>
              <a:t>!</a:t>
            </a:r>
            <a:endParaRPr lang="ko-KR" altLang="en-US" dirty="0"/>
          </a:p>
        </p:txBody>
      </p:sp>
      <p:sp>
        <p:nvSpPr>
          <p:cNvPr id="4" name="내용 개체 틀 2"/>
          <p:cNvSpPr txBox="1">
            <a:spLocks/>
          </p:cNvSpPr>
          <p:nvPr/>
        </p:nvSpPr>
        <p:spPr>
          <a:xfrm>
            <a:off x="1371600" y="2906808"/>
            <a:ext cx="9601200" cy="22337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3600" dirty="0"/>
              <a:t>1. </a:t>
            </a:r>
            <a:r>
              <a:rPr lang="ko-KR" altLang="en-US" sz="3600" dirty="0"/>
              <a:t>출신 나라  말하기 연습</a:t>
            </a:r>
            <a:r>
              <a:rPr lang="en-US" altLang="ko-KR" sz="3600" dirty="0"/>
              <a:t>(7</a:t>
            </a:r>
            <a:r>
              <a:rPr lang="ko-KR" altLang="en-US" sz="3600" dirty="0"/>
              <a:t>번 이상</a:t>
            </a:r>
            <a:r>
              <a:rPr lang="en-US" altLang="ko-KR" sz="3600" dirty="0"/>
              <a:t>)</a:t>
            </a:r>
          </a:p>
          <a:p>
            <a:pPr marL="0" indent="0">
              <a:buNone/>
            </a:pP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2. </a:t>
            </a:r>
            <a:r>
              <a:rPr lang="ko-KR" altLang="en-US" sz="3600" dirty="0"/>
              <a:t>교과서 </a:t>
            </a:r>
            <a:r>
              <a:rPr lang="en-US" altLang="ko-KR" sz="3600" dirty="0"/>
              <a:t>11</a:t>
            </a:r>
            <a:r>
              <a:rPr lang="ko-KR" altLang="en-US" sz="3600" dirty="0"/>
              <a:t>쪽 </a:t>
            </a:r>
            <a:r>
              <a:rPr lang="en-US" altLang="ko-KR" sz="3600" b="1" dirty="0">
                <a:solidFill>
                  <a:srgbClr val="00B050"/>
                </a:solidFill>
              </a:rPr>
              <a:t>P</a:t>
            </a:r>
            <a:r>
              <a:rPr lang="en-US" altLang="ko-KR" sz="3600" dirty="0"/>
              <a:t>oint </a:t>
            </a:r>
            <a:r>
              <a:rPr lang="en-US" altLang="ko-KR" sz="3600" b="1" dirty="0">
                <a:solidFill>
                  <a:srgbClr val="E444DC"/>
                </a:solidFill>
              </a:rPr>
              <a:t>C</a:t>
            </a:r>
            <a:r>
              <a:rPr lang="en-US" altLang="ko-KR" sz="3600" dirty="0"/>
              <a:t>heck</a:t>
            </a:r>
            <a:r>
              <a:rPr lang="en-US" altLang="ko-KR" sz="2400" dirty="0"/>
              <a:t>(</a:t>
            </a:r>
            <a:r>
              <a:rPr lang="ko-KR" altLang="en-US" sz="2400" dirty="0"/>
              <a:t>포인트 체크</a:t>
            </a:r>
            <a:r>
              <a:rPr lang="en-US" altLang="ko-KR" sz="2400" dirty="0"/>
              <a:t>)</a:t>
            </a:r>
            <a:r>
              <a:rPr lang="ko-KR" altLang="en-US" sz="2400" dirty="0"/>
              <a:t> </a:t>
            </a:r>
            <a:r>
              <a:rPr lang="ko-KR" altLang="en-US" sz="3600" dirty="0"/>
              <a:t>풀기</a:t>
            </a:r>
            <a:endParaRPr lang="en-US" altLang="ko-KR" sz="3600" dirty="0"/>
          </a:p>
          <a:p>
            <a:pPr marL="0" indent="0">
              <a:buNone/>
            </a:pPr>
            <a:r>
              <a:rPr lang="en-US" altLang="ko-KR" sz="3600" dirty="0"/>
              <a:t>    (</a:t>
            </a:r>
            <a:r>
              <a:rPr lang="ko-KR" altLang="en-US" sz="3600" dirty="0"/>
              <a:t>디지털교과서에서 음성을 들을 수 있어요</a:t>
            </a:r>
            <a:r>
              <a:rPr lang="en-US" altLang="ko-KR" sz="3600" dirty="0"/>
              <a:t>.)</a:t>
            </a:r>
            <a:endParaRPr lang="ko-KR" alt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552A55-944D-447F-A66E-7463FBF7FFCC}"/>
              </a:ext>
            </a:extLst>
          </p:cNvPr>
          <p:cNvSpPr txBox="1"/>
          <p:nvPr/>
        </p:nvSpPr>
        <p:spPr>
          <a:xfrm rot="10800000" flipV="1">
            <a:off x="2476655" y="1133139"/>
            <a:ext cx="5021180" cy="923330"/>
          </a:xfrm>
          <a:prstGeom prst="rect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</a:t>
            </a:r>
            <a:r>
              <a:rPr lang="en-US" altLang="ko-KR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, 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이 부분은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정화샘이</a:t>
            </a:r>
            <a:r>
              <a:rPr lang="ko-KR" altLang="en-US" dirty="0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 직접 하셔야 할 것 </a:t>
            </a:r>
            <a:r>
              <a:rPr lang="ko-KR" altLang="en-US" dirty="0" err="1">
                <a:latin typeface="바탕" panose="02030600000101010101" pitchFamily="18" charset="-127"/>
                <a:ea typeface="바탕" panose="02030600000101010101" pitchFamily="18" charset="-127"/>
                <a:cs typeface="한컴돋움" panose="02030600000101010101" pitchFamily="18" charset="2"/>
              </a:rPr>
              <a:t>같구요</a:t>
            </a:r>
            <a:endParaRPr lang="en-US" altLang="ko-KR" dirty="0">
              <a:latin typeface="바탕" panose="02030600000101010101" pitchFamily="18" charset="-127"/>
              <a:ea typeface="바탕" panose="02030600000101010101" pitchFamily="18" charset="-127"/>
              <a:cs typeface="한컴돋움" panose="02030600000101010101" pitchFamily="18" charset="2"/>
            </a:endParaRPr>
          </a:p>
          <a:p>
            <a:r>
              <a:rPr lang="ko-KR" altLang="en-US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네</a:t>
            </a:r>
            <a:r>
              <a:rPr lang="en-US" altLang="ko-KR" b="1" dirty="0">
                <a:solidFill>
                  <a:srgbClr val="0070C0"/>
                </a:solidFill>
                <a:latin typeface="한컴바탕확장" panose="02000009000000000000" pitchFamily="1" charset="-127"/>
                <a:ea typeface="한컴바탕확장" panose="02000009000000000000" pitchFamily="1" charset="-127"/>
                <a:cs typeface="한컴돋움" panose="02030600000101010101" pitchFamily="18" charset="2"/>
              </a:rPr>
              <a:t>~~~</a:t>
            </a:r>
            <a:endParaRPr lang="ko-KR" altLang="en-US" b="1" dirty="0">
              <a:solidFill>
                <a:srgbClr val="0070C0"/>
              </a:solidFill>
              <a:latin typeface="한컴바탕확장" panose="02000009000000000000" pitchFamily="1" charset="-127"/>
              <a:ea typeface="한컴바탕확장" panose="02000009000000000000" pitchFamily="1" charset="-127"/>
              <a:cs typeface="한컴돋움" panose="02030600000101010101" pitchFamily="18" charset="2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8300961-E118-45A4-A007-98A04B8C6D4F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B34DA987-3247-4C00-9E47-CDAB65BA453C}"/>
              </a:ext>
            </a:extLst>
          </p:cNvPr>
          <p:cNvSpPr txBox="1">
            <a:spLocks/>
          </p:cNvSpPr>
          <p:nvPr/>
        </p:nvSpPr>
        <p:spPr>
          <a:xfrm>
            <a:off x="381000" y="495300"/>
            <a:ext cx="11315700" cy="5943600"/>
          </a:xfrm>
          <a:prstGeom prst="rect">
            <a:avLst/>
          </a:prstGeom>
          <a:solidFill>
            <a:sysClr val="window" lastClr="FFFFFF"/>
          </a:solidFill>
          <a:ln w="190500">
            <a:solidFill>
              <a:srgbClr val="92D05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영상에 사용한 교과서의 지문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삽화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음원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 영상 등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모든 교과서 자료는 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(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주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천재교육에 저작재산권이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영상의 저작재산권은 제작자에게 있습니다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영상은 각 초등학교에서 수업에 사용할 수 있습니다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이 외의 방법과 목적으로 이 영상을 사용하거나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저장 장치에 저장하거나</a:t>
            </a:r>
            <a:r>
              <a:rPr lang="en-US" altLang="ko-KR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일부 또는 전부를 다른 자료에 사용하는 것은 </a:t>
            </a:r>
            <a:endParaRPr lang="en-US" altLang="ko-KR" sz="4000" dirty="0">
              <a:solidFill>
                <a:sysClr val="windowText" lastClr="000000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4000" dirty="0">
                <a:solidFill>
                  <a:sysClr val="windowText" lastClr="000000"/>
                </a:solidFill>
                <a:latin typeface="맑은 고딕" panose="020F0502020204030204"/>
                <a:ea typeface="맑은 고딕" panose="020B0503020000020004" pitchFamily="50" charset="-127"/>
              </a:rPr>
              <a:t>저작권법에 위배될 수 있음을 알려드립니다</a:t>
            </a:r>
          </a:p>
        </p:txBody>
      </p:sp>
    </p:spTree>
    <p:extLst>
      <p:ext uri="{BB962C8B-B14F-4D97-AF65-F5344CB8AC3E}">
        <p14:creationId xmlns:p14="http://schemas.microsoft.com/office/powerpoint/2010/main" val="121705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350866" y="124723"/>
            <a:ext cx="8871315" cy="588956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Lesson 2  </a:t>
            </a:r>
            <a:r>
              <a:rPr lang="en-US" altLang="ko-KR" sz="3200" dirty="0"/>
              <a:t>What Do You Do on Weekends?(2)</a:t>
            </a:r>
            <a:endParaRPr lang="ko-KR" altLang="en-US" sz="3200" dirty="0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1718" y="1436913"/>
            <a:ext cx="6294782" cy="8994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1" hangingPunct="1">
              <a:lnSpc>
                <a:spcPct val="89000"/>
              </a:lnSpc>
              <a:spcBef>
                <a:spcPct val="0"/>
              </a:spcBef>
              <a:buNone/>
              <a:defRPr sz="72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4400" b="1" dirty="0">
                <a:solidFill>
                  <a:srgbClr val="002060"/>
                </a:solidFill>
              </a:rPr>
              <a:t>공부할</a:t>
            </a:r>
            <a:r>
              <a:rPr lang="en-US" altLang="ko-KR" sz="4400" b="1" dirty="0">
                <a:solidFill>
                  <a:srgbClr val="002060"/>
                </a:solidFill>
              </a:rPr>
              <a:t> </a:t>
            </a:r>
            <a:r>
              <a:rPr lang="ko-KR" altLang="en-US" sz="4400" b="1" dirty="0">
                <a:solidFill>
                  <a:srgbClr val="002060"/>
                </a:solidFill>
              </a:rPr>
              <a:t>내용</a:t>
            </a: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1738372" y="2644957"/>
            <a:ext cx="8010939" cy="1605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indent="-742950" algn="l">
              <a:buAutoNum type="arabicPeriod"/>
            </a:pPr>
            <a:r>
              <a:rPr lang="ko-KR" altLang="en-US" sz="3600" dirty="0"/>
              <a:t>여가 활동 묻고 답하기</a:t>
            </a:r>
            <a:endParaRPr lang="en-US" altLang="ko-KR" sz="3600" dirty="0"/>
          </a:p>
          <a:p>
            <a:pPr marL="742950" indent="-742950" algn="l">
              <a:buAutoNum type="arabicPeriod"/>
            </a:pPr>
            <a:endParaRPr lang="en-US" altLang="ko-KR" sz="3600" dirty="0"/>
          </a:p>
          <a:p>
            <a:pPr algn="l"/>
            <a:endParaRPr lang="en-US" altLang="ko-KR" sz="1600" dirty="0"/>
          </a:p>
          <a:p>
            <a:pPr algn="l"/>
            <a:r>
              <a:rPr lang="en-US" altLang="ko-KR" sz="3600" dirty="0"/>
              <a:t>2. </a:t>
            </a:r>
            <a:r>
              <a:rPr lang="ko-KR" altLang="en-US" sz="3600" dirty="0"/>
              <a:t>제안에 답하기</a:t>
            </a:r>
          </a:p>
        </p:txBody>
      </p:sp>
      <p:sp>
        <p:nvSpPr>
          <p:cNvPr id="11" name="부제목 2"/>
          <p:cNvSpPr txBox="1">
            <a:spLocks/>
          </p:cNvSpPr>
          <p:nvPr/>
        </p:nvSpPr>
        <p:spPr>
          <a:xfrm>
            <a:off x="667471" y="279362"/>
            <a:ext cx="3056390" cy="454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3800" dirty="0">
                <a:solidFill>
                  <a:srgbClr val="0070C0"/>
                </a:solidFill>
              </a:rPr>
              <a:t>English Grade 5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E6ADF2B-216A-4D06-A9EA-7803D08041DC}"/>
              </a:ext>
            </a:extLst>
          </p:cNvPr>
          <p:cNvSpPr/>
          <p:nvPr/>
        </p:nvSpPr>
        <p:spPr>
          <a:xfrm>
            <a:off x="747370" y="744042"/>
            <a:ext cx="3371869" cy="39444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32775EE-D916-4FDD-8A74-D82BE84DCA0F}"/>
              </a:ext>
            </a:extLst>
          </p:cNvPr>
          <p:cNvSpPr/>
          <p:nvPr/>
        </p:nvSpPr>
        <p:spPr>
          <a:xfrm>
            <a:off x="8063376" y="5696595"/>
            <a:ext cx="3371869" cy="39444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610C104-7ADF-42F3-8359-425E61554F45}"/>
              </a:ext>
            </a:extLst>
          </p:cNvPr>
          <p:cNvSpPr/>
          <p:nvPr/>
        </p:nvSpPr>
        <p:spPr>
          <a:xfrm rot="5400000">
            <a:off x="-1057067" y="2927360"/>
            <a:ext cx="4035002" cy="4261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1A7BB7D-FE79-4F04-BB55-04222D50EE4A}"/>
              </a:ext>
            </a:extLst>
          </p:cNvPr>
          <p:cNvSpPr/>
          <p:nvPr/>
        </p:nvSpPr>
        <p:spPr>
          <a:xfrm rot="5400000">
            <a:off x="9204680" y="3466030"/>
            <a:ext cx="4035002" cy="42612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B54A072-BF45-49E8-8195-134F65101E9B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920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F8B51C-0D89-4320-97FD-7ECE946C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디지털교과서 </a:t>
            </a:r>
            <a:r>
              <a:rPr lang="ko-KR" altLang="en-US" dirty="0" err="1"/>
              <a:t>펼침면</a:t>
            </a:r>
            <a:endParaRPr lang="ko-KR" altLang="en-US" dirty="0"/>
          </a:p>
        </p:txBody>
      </p:sp>
      <p:pic>
        <p:nvPicPr>
          <p:cNvPr id="6" name="내용 개체 틀 5" descr="http://ebook.tsherpa.co.kr/webdata/15/15ebook_E/TB2015TC1EE_50H_CD/TB2015TC1EE_50H_L02/openpage - Internet Explor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72" y="2286000"/>
            <a:ext cx="6622856" cy="35814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AA7E7AA-DC8A-49EB-84E2-1711957B8384}"/>
              </a:ext>
            </a:extLst>
          </p:cNvPr>
          <p:cNvSpPr/>
          <p:nvPr/>
        </p:nvSpPr>
        <p:spPr>
          <a:xfrm rot="5400000">
            <a:off x="-2888602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 descr="http://ebook.tsherpa.co.kr/webdata/15/15ebook_E/TB2015TC1EE_50H_CD/TB2015TC1EE_50H_L02/openpage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21316" r="21182" b="8834"/>
          <a:stretch/>
        </p:blipFill>
        <p:spPr>
          <a:xfrm>
            <a:off x="933566" y="67490"/>
            <a:ext cx="10780754" cy="6504711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B116337-421B-4389-88CD-5D57FCCF70F1}"/>
              </a:ext>
            </a:extLst>
          </p:cNvPr>
          <p:cNvSpPr/>
          <p:nvPr/>
        </p:nvSpPr>
        <p:spPr>
          <a:xfrm rot="5400000">
            <a:off x="-2940067" y="3205241"/>
            <a:ext cx="6858002" cy="447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4270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5AA3FB9B-26E9-43FE-9FF8-FE2A6D89ACDE}"/>
              </a:ext>
            </a:extLst>
          </p:cNvPr>
          <p:cNvSpPr/>
          <p:nvPr/>
        </p:nvSpPr>
        <p:spPr>
          <a:xfrm rot="5400000">
            <a:off x="-2507720" y="3274464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D079CFE-D08C-4975-8276-3F884CA7D439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1E5BFAF-EAC5-48AB-857C-109987EE3FA9}"/>
              </a:ext>
            </a:extLst>
          </p:cNvPr>
          <p:cNvSpPr txBox="1">
            <a:spLocks/>
          </p:cNvSpPr>
          <p:nvPr/>
        </p:nvSpPr>
        <p:spPr>
          <a:xfrm>
            <a:off x="403618" y="404306"/>
            <a:ext cx="6418379" cy="14285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A. </a:t>
            </a:r>
            <a:r>
              <a:rPr lang="en-US" altLang="ko-KR" sz="4400" b="1" dirty="0">
                <a:solidFill>
                  <a:srgbClr val="00B050"/>
                </a:solidFill>
              </a:rPr>
              <a:t>Real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Talk  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ko-KR" altLang="en-US" sz="1800" b="1" dirty="0"/>
              <a:t>실생활</a:t>
            </a:r>
            <a:r>
              <a:rPr lang="en-US" altLang="ko-KR" sz="1800" b="1" dirty="0"/>
              <a:t> </a:t>
            </a:r>
            <a:r>
              <a:rPr lang="ko-KR" altLang="en-US" sz="1800" b="1" dirty="0"/>
              <a:t>장면을 보며 대화를 듣고 말해봅시다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pic>
        <p:nvPicPr>
          <p:cNvPr id="2" name="그림 1" descr="http://ebook.tsherpa.co.kr/webdata/15/15ebook_E/TB2015TC1EE_50H_CD/TB2015TC1EE_50H_L02/openCont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30427" r="45969" b="25149"/>
          <a:stretch/>
        </p:blipFill>
        <p:spPr>
          <a:xfrm>
            <a:off x="227369" y="2311206"/>
            <a:ext cx="5487631" cy="403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80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61" y="0"/>
            <a:ext cx="628650" cy="6858000"/>
          </a:xfrm>
          <a:prstGeom prst="rect">
            <a:avLst/>
          </a:prstGeom>
        </p:spPr>
      </p:pic>
      <p:pic>
        <p:nvPicPr>
          <p:cNvPr id="2" name="e5_02_08_01_an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1336" y="1076467"/>
            <a:ext cx="8810230" cy="495575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40B13B08-7A4E-4F42-99C8-642ECE0BCF58}"/>
              </a:ext>
            </a:extLst>
          </p:cNvPr>
          <p:cNvSpPr/>
          <p:nvPr/>
        </p:nvSpPr>
        <p:spPr>
          <a:xfrm rot="5400000">
            <a:off x="-2860848" y="3003659"/>
            <a:ext cx="6858002" cy="850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형 설명선 4">
            <a:extLst>
              <a:ext uri="{FF2B5EF4-FFF2-40B4-BE49-F238E27FC236}">
                <a16:creationId xmlns:a16="http://schemas.microsoft.com/office/drawing/2014/main" id="{80098296-4C6D-48B1-AFBC-3B48188C2917}"/>
              </a:ext>
            </a:extLst>
          </p:cNvPr>
          <p:cNvSpPr/>
          <p:nvPr/>
        </p:nvSpPr>
        <p:spPr>
          <a:xfrm>
            <a:off x="8523877" y="2079320"/>
            <a:ext cx="1667689" cy="879566"/>
          </a:xfrm>
          <a:prstGeom prst="wedgeEllipseCallout">
            <a:avLst>
              <a:gd name="adj1" fmla="val -30795"/>
              <a:gd name="adj2" fmla="val 53076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rgbClr val="0070C0"/>
                </a:solidFill>
              </a:rPr>
              <a:t>usually</a:t>
            </a:r>
            <a:r>
              <a:rPr lang="ko-KR" altLang="en-US" sz="1600" b="1" dirty="0">
                <a:solidFill>
                  <a:srgbClr val="0070C0"/>
                </a:solidFill>
              </a:rPr>
              <a:t> </a:t>
            </a:r>
            <a:endParaRPr lang="en-US" altLang="ko-KR" sz="1600" b="1" dirty="0">
              <a:solidFill>
                <a:srgbClr val="0070C0"/>
              </a:solidFill>
            </a:endParaRPr>
          </a:p>
          <a:p>
            <a:pPr algn="ctr"/>
            <a:endParaRPr lang="en-US" altLang="ko-KR" sz="600" b="1" dirty="0">
              <a:solidFill>
                <a:srgbClr val="0070C0"/>
              </a:solidFill>
            </a:endParaRPr>
          </a:p>
          <a:p>
            <a:pPr algn="ctr"/>
            <a:r>
              <a:rPr lang="ko-KR" altLang="en-US" sz="1600" b="1" dirty="0">
                <a:solidFill>
                  <a:srgbClr val="0070C0"/>
                </a:solidFill>
              </a:rPr>
              <a:t>주로</a:t>
            </a:r>
            <a:r>
              <a:rPr lang="en-US" altLang="ko-KR" sz="1600" b="1" dirty="0">
                <a:solidFill>
                  <a:srgbClr val="0070C0"/>
                </a:solidFill>
              </a:rPr>
              <a:t> </a:t>
            </a:r>
            <a:r>
              <a:rPr lang="ko-KR" altLang="en-US" sz="1600" b="1" dirty="0">
                <a:solidFill>
                  <a:srgbClr val="0070C0"/>
                </a:solidFill>
              </a:rPr>
              <a:t>보통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4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uiExpand="1" build="p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>
            <a:extLst>
              <a:ext uri="{FF2B5EF4-FFF2-40B4-BE49-F238E27FC236}">
                <a16:creationId xmlns:a16="http://schemas.microsoft.com/office/drawing/2014/main" id="{DB414EE3-0B4D-49E0-B3D3-7CE1E0FC96AA}"/>
              </a:ext>
            </a:extLst>
          </p:cNvPr>
          <p:cNvSpPr txBox="1">
            <a:spLocks/>
          </p:cNvSpPr>
          <p:nvPr/>
        </p:nvSpPr>
        <p:spPr>
          <a:xfrm>
            <a:off x="1755993" y="4103702"/>
            <a:ext cx="9702624" cy="223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1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altLang="ko-KR" sz="2800" dirty="0"/>
              <a:t>Lisa:  </a:t>
            </a:r>
            <a:r>
              <a:rPr lang="ko-KR" altLang="en-US" sz="2800" dirty="0">
                <a:solidFill>
                  <a:schemeClr val="tx1"/>
                </a:solidFill>
              </a:rPr>
              <a:t>주말마다 뭐해</a:t>
            </a:r>
            <a:r>
              <a:rPr lang="en-US" altLang="ko-KR" sz="2800" dirty="0">
                <a:solidFill>
                  <a:schemeClr val="tx1"/>
                </a:solidFill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ko-KR" altLang="en-US" sz="2800" dirty="0">
                <a:solidFill>
                  <a:schemeClr val="tx1"/>
                </a:solidFill>
              </a:rPr>
              <a:t>나라</a:t>
            </a:r>
            <a:r>
              <a:rPr lang="en-US" altLang="ko-KR" sz="2800" dirty="0">
                <a:solidFill>
                  <a:schemeClr val="tx1"/>
                </a:solidFill>
              </a:rPr>
              <a:t>: </a:t>
            </a:r>
            <a:r>
              <a:rPr lang="ko-KR" altLang="en-US" sz="2800" dirty="0">
                <a:solidFill>
                  <a:schemeClr val="tx1"/>
                </a:solidFill>
              </a:rPr>
              <a:t>별일 없어</a:t>
            </a:r>
            <a:r>
              <a:rPr lang="en-US" altLang="ko-KR" sz="2800" dirty="0">
                <a:solidFill>
                  <a:schemeClr val="tx1"/>
                </a:solidFill>
              </a:rPr>
              <a:t>. </a:t>
            </a:r>
          </a:p>
          <a:p>
            <a:pPr algn="l">
              <a:lnSpc>
                <a:spcPct val="100000"/>
              </a:lnSpc>
            </a:pPr>
            <a:r>
              <a:rPr lang="en-US" altLang="ko-KR" sz="2800" dirty="0">
                <a:solidFill>
                  <a:schemeClr val="tx1"/>
                </a:solidFill>
              </a:rPr>
              <a:t>          </a:t>
            </a:r>
            <a:r>
              <a:rPr lang="ko-KR" altLang="en-US" sz="2800" dirty="0">
                <a:solidFill>
                  <a:srgbClr val="FF0000"/>
                </a:solidFill>
              </a:rPr>
              <a:t>주로</a:t>
            </a:r>
            <a:r>
              <a:rPr lang="en-US" altLang="ko-KR" sz="2800" dirty="0">
                <a:solidFill>
                  <a:srgbClr val="FF0000"/>
                </a:solidFill>
              </a:rPr>
              <a:t>(usually)</a:t>
            </a:r>
            <a:r>
              <a:rPr lang="ko-KR" altLang="en-US" sz="2800" dirty="0">
                <a:solidFill>
                  <a:schemeClr val="tx1"/>
                </a:solidFill>
              </a:rPr>
              <a:t> 엄마를 도와드려</a:t>
            </a:r>
            <a:r>
              <a:rPr lang="en-US" altLang="ko-KR" sz="2800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altLang="ko-KR" sz="2800" dirty="0">
                <a:solidFill>
                  <a:schemeClr val="tx1"/>
                </a:solidFill>
              </a:rPr>
              <a:t>Lisa: </a:t>
            </a:r>
            <a:r>
              <a:rPr lang="ko-KR" altLang="en-US" sz="2800" dirty="0">
                <a:solidFill>
                  <a:schemeClr val="tx1"/>
                </a:solidFill>
              </a:rPr>
              <a:t>이번 토요일에 영화 보자</a:t>
            </a:r>
            <a:r>
              <a:rPr lang="en-US" altLang="ko-KR" sz="2800" dirty="0">
                <a:solidFill>
                  <a:schemeClr val="tx1"/>
                </a:solidFill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ko-KR" altLang="en-US" sz="2800" dirty="0"/>
              <a:t>나라</a:t>
            </a:r>
            <a:r>
              <a:rPr lang="en-US" altLang="ko-KR" sz="2800" dirty="0"/>
              <a:t>: </a:t>
            </a:r>
            <a:r>
              <a:rPr lang="ko-KR" altLang="en-US" sz="2800" dirty="0">
                <a:solidFill>
                  <a:schemeClr val="tx1"/>
                </a:solidFill>
              </a:rPr>
              <a:t>좋은 생각이야</a:t>
            </a:r>
            <a:r>
              <a:rPr lang="en-US" altLang="ko-KR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D85BC9A-6B62-4758-A810-C309EC84D051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FB11B96-7CB7-4823-8791-9EC88EEE55CF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e5_02_08_01_an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9315" y="1100244"/>
            <a:ext cx="5135394" cy="2888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34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build="p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5AA3FB9B-26E9-43FE-9FF8-FE2A6D89ACDE}"/>
              </a:ext>
            </a:extLst>
          </p:cNvPr>
          <p:cNvSpPr/>
          <p:nvPr/>
        </p:nvSpPr>
        <p:spPr>
          <a:xfrm rot="5400000">
            <a:off x="-2507720" y="3274464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D079CFE-D08C-4975-8276-3F884CA7D439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내용 개체 틀 2">
            <a:extLst>
              <a:ext uri="{FF2B5EF4-FFF2-40B4-BE49-F238E27FC236}">
                <a16:creationId xmlns:a16="http://schemas.microsoft.com/office/drawing/2014/main" id="{B1E5BFAF-EAC5-48AB-857C-109987EE3FA9}"/>
              </a:ext>
            </a:extLst>
          </p:cNvPr>
          <p:cNvSpPr txBox="1">
            <a:spLocks/>
          </p:cNvSpPr>
          <p:nvPr/>
        </p:nvSpPr>
        <p:spPr>
          <a:xfrm>
            <a:off x="403618" y="404306"/>
            <a:ext cx="6418379" cy="14285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1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1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altLang="ko-KR" sz="4400" b="1" dirty="0">
                <a:solidFill>
                  <a:srgbClr val="6E4F42"/>
                </a:solidFill>
              </a:rPr>
              <a:t>A. </a:t>
            </a:r>
            <a:r>
              <a:rPr lang="en-US" altLang="ko-KR" sz="4400" b="1" dirty="0">
                <a:solidFill>
                  <a:srgbClr val="00B050"/>
                </a:solidFill>
              </a:rPr>
              <a:t>Real</a:t>
            </a:r>
            <a:r>
              <a:rPr lang="ko-KR" altLang="en-US" sz="4400" b="1" dirty="0">
                <a:solidFill>
                  <a:srgbClr val="00B050"/>
                </a:solidFill>
              </a:rPr>
              <a:t> </a:t>
            </a:r>
            <a:r>
              <a:rPr lang="en-US" altLang="ko-KR" sz="4400" b="1" dirty="0"/>
              <a:t>Talk  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ko-KR" altLang="en-US" sz="1800" b="1" dirty="0"/>
              <a:t>실생활</a:t>
            </a:r>
            <a:r>
              <a:rPr lang="en-US" altLang="ko-KR" sz="1800" b="1" dirty="0"/>
              <a:t> </a:t>
            </a:r>
            <a:r>
              <a:rPr lang="ko-KR" altLang="en-US" sz="1800" b="1" dirty="0"/>
              <a:t>장면을 보며 대화를 듣고 말해봅시다</a:t>
            </a:r>
            <a:r>
              <a:rPr lang="en-US" altLang="ko-KR" sz="1800" b="1" dirty="0"/>
              <a:t>.</a:t>
            </a:r>
            <a:endParaRPr lang="en-US" altLang="ko-KR" sz="4400" b="1" dirty="0"/>
          </a:p>
        </p:txBody>
      </p:sp>
      <p:pic>
        <p:nvPicPr>
          <p:cNvPr id="2" name="그림 1" descr="http://ebook.tsherpa.co.kr/webdata/15/15ebook_E/TB2015TC1EE_50H_CD/TB2015TC1EE_50H_L02/openCont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6" t="30427" r="45969" b="25149"/>
          <a:stretch/>
        </p:blipFill>
        <p:spPr>
          <a:xfrm>
            <a:off x="227369" y="2311206"/>
            <a:ext cx="5487631" cy="4035807"/>
          </a:xfrm>
          <a:prstGeom prst="rect">
            <a:avLst/>
          </a:prstGeom>
        </p:spPr>
      </p:pic>
      <p:pic>
        <p:nvPicPr>
          <p:cNvPr id="7" name="그림 6" descr="http://ebook.tsherpa.co.kr/webdata/15/15ebook_E/TB2015TC1EE_50H_CD/TB2015TC1EE_50H_L02/openCont - Internet Explorer">
            <a:extLst>
              <a:ext uri="{FF2B5EF4-FFF2-40B4-BE49-F238E27FC236}">
                <a16:creationId xmlns:a16="http://schemas.microsoft.com/office/drawing/2014/main" id="{02EBFDE2-65ED-414F-94B3-CA6A9CE80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2" t="31893" r="3525" b="24855"/>
          <a:stretch/>
        </p:blipFill>
        <p:spPr>
          <a:xfrm>
            <a:off x="6148336" y="2450238"/>
            <a:ext cx="5360084" cy="38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5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D5413D5B-F261-48CC-8F7B-E1F0683C71AB}"/>
              </a:ext>
            </a:extLst>
          </p:cNvPr>
          <p:cNvSpPr/>
          <p:nvPr/>
        </p:nvSpPr>
        <p:spPr>
          <a:xfrm rot="5400000">
            <a:off x="-2870846" y="3274464"/>
            <a:ext cx="6858002" cy="30907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e5_02_08_02_ani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6909" y="1109709"/>
            <a:ext cx="8669342" cy="4876099"/>
          </a:xfr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116B691A-59DD-4983-AA27-6527812152E5}"/>
              </a:ext>
            </a:extLst>
          </p:cNvPr>
          <p:cNvSpPr/>
          <p:nvPr/>
        </p:nvSpPr>
        <p:spPr>
          <a:xfrm rot="5400000">
            <a:off x="-2870846" y="3274462"/>
            <a:ext cx="6858002" cy="30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형 설명선 4">
            <a:extLst>
              <a:ext uri="{FF2B5EF4-FFF2-40B4-BE49-F238E27FC236}">
                <a16:creationId xmlns:a16="http://schemas.microsoft.com/office/drawing/2014/main" id="{BA7FF6D8-FA87-44FD-B7B4-6C158401B12F}"/>
              </a:ext>
            </a:extLst>
          </p:cNvPr>
          <p:cNvSpPr/>
          <p:nvPr/>
        </p:nvSpPr>
        <p:spPr>
          <a:xfrm>
            <a:off x="2726694" y="1811573"/>
            <a:ext cx="1667689" cy="879566"/>
          </a:xfrm>
          <a:prstGeom prst="wedgeEllipseCallout">
            <a:avLst>
              <a:gd name="adj1" fmla="val 55105"/>
              <a:gd name="adj2" fmla="val 47878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rgbClr val="0070C0"/>
                </a:solidFill>
              </a:rPr>
              <a:t>sorry, but ..</a:t>
            </a:r>
          </a:p>
          <a:p>
            <a:pPr algn="ctr"/>
            <a:endParaRPr lang="en-US" altLang="ko-KR" sz="600" b="1" dirty="0">
              <a:solidFill>
                <a:srgbClr val="0070C0"/>
              </a:solidFill>
            </a:endParaRPr>
          </a:p>
          <a:p>
            <a:pPr algn="ctr"/>
            <a:r>
              <a:rPr lang="ko-KR" altLang="en-US" sz="1600" b="1" dirty="0">
                <a:solidFill>
                  <a:srgbClr val="0070C0"/>
                </a:solidFill>
              </a:rPr>
              <a:t>미안한데</a:t>
            </a:r>
            <a:r>
              <a:rPr lang="en-US" altLang="ko-KR" sz="1600" b="1" dirty="0">
                <a:solidFill>
                  <a:srgbClr val="0070C0"/>
                </a:solidFill>
              </a:rPr>
              <a:t>..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99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uiExpand="1" build="p" animBg="1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|1.3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3.2|2.1|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1.5|4.7|17.5|3.3|7|4.6|15.7|2.6|8.8|4.3|5.2|9.3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1|7|7|3.7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|0.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9|5.8|6.3|10.1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|0.4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1|8.1|1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TM10001105[[fn=자르기]]</Template>
  <TotalTime>1938</TotalTime>
  <Words>514</Words>
  <Application>Microsoft Office PowerPoint</Application>
  <PresentationFormat>와이드스크린</PresentationFormat>
  <Paragraphs>94</Paragraphs>
  <Slides>25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31" baseType="lpstr">
      <vt:lpstr>맑은 고딕</vt:lpstr>
      <vt:lpstr>바탕</vt:lpstr>
      <vt:lpstr>한컴바탕확장</vt:lpstr>
      <vt:lpstr>Arial</vt:lpstr>
      <vt:lpstr>Franklin Gothic Book</vt:lpstr>
      <vt:lpstr>Crop</vt:lpstr>
      <vt:lpstr>PowerPoint 프레젠테이션</vt:lpstr>
      <vt:lpstr>PowerPoint 프레젠테이션</vt:lpstr>
      <vt:lpstr>PowerPoint 프레젠테이션</vt:lpstr>
      <vt:lpstr>디지털교과서 펼침면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도전! 나도 할 수 있어요!</vt:lpstr>
      <vt:lpstr>도전! 나도 할 수 있어요!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4학년 영어</dc:title>
  <dc:creator>Windows 사용자</dc:creator>
  <cp:lastModifiedBy>ham soonai</cp:lastModifiedBy>
  <cp:revision>119</cp:revision>
  <dcterms:created xsi:type="dcterms:W3CDTF">2020-04-08T01:19:25Z</dcterms:created>
  <dcterms:modified xsi:type="dcterms:W3CDTF">2020-04-29T07:29:29Z</dcterms:modified>
</cp:coreProperties>
</file>