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21"/>
  </p:notesMasterIdLst>
  <p:sldIdLst>
    <p:sldId id="410" r:id="rId2"/>
    <p:sldId id="416" r:id="rId3"/>
    <p:sldId id="434" r:id="rId4"/>
    <p:sldId id="337" r:id="rId5"/>
    <p:sldId id="380" r:id="rId6"/>
    <p:sldId id="332" r:id="rId7"/>
    <p:sldId id="412" r:id="rId8"/>
    <p:sldId id="421" r:id="rId9"/>
    <p:sldId id="422" r:id="rId10"/>
    <p:sldId id="431" r:id="rId11"/>
    <p:sldId id="423" r:id="rId12"/>
    <p:sldId id="430" r:id="rId13"/>
    <p:sldId id="435" r:id="rId14"/>
    <p:sldId id="432" r:id="rId15"/>
    <p:sldId id="433" r:id="rId16"/>
    <p:sldId id="425" r:id="rId17"/>
    <p:sldId id="420" r:id="rId18"/>
    <p:sldId id="387" r:id="rId19"/>
    <p:sldId id="409" r:id="rId2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김현아" initials="김" lastIdx="1" clrIdx="0">
    <p:extLst>
      <p:ext uri="{19B8F6BF-5375-455C-9EA6-DF929625EA0E}">
        <p15:presenceInfo xmlns:p15="http://schemas.microsoft.com/office/powerpoint/2012/main" userId="김현아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C96"/>
    <a:srgbClr val="C198E0"/>
    <a:srgbClr val="800080"/>
    <a:srgbClr val="FF0000"/>
    <a:srgbClr val="9CE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4FC08-3990-4A6D-B28C-90FFAE7277A1}" type="datetimeFigureOut">
              <a:rPr lang="ko-KR" altLang="en-US" smtClean="0"/>
              <a:pPr/>
              <a:t>2020-05-03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1A50A-7B70-462E-8788-8E2E555C7C2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3124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옆의 글을 한 </a:t>
            </a:r>
            <a:r>
              <a:rPr lang="ko-KR" altLang="en-US" dirty="0" err="1"/>
              <a:t>문장씩</a:t>
            </a:r>
            <a:r>
              <a:rPr lang="ko-KR" altLang="en-US" dirty="0"/>
              <a:t> 잘라서 읽어 보기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8968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옆의 글을 한 </a:t>
            </a:r>
            <a:r>
              <a:rPr lang="ko-KR" altLang="en-US" dirty="0" err="1"/>
              <a:t>문장씩</a:t>
            </a:r>
            <a:r>
              <a:rPr lang="ko-KR" altLang="en-US" dirty="0"/>
              <a:t> 잘라서 읽어 보기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2050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하나씩 보고 답을 확인하는 방법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6779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하나씩 보고 답을 확인하는 방법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2836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하나씩 보고 답을 확인하는 방법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0832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하나씩 보고 답을 확인하는 방법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7164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하나씩 보고 답을 확인하는 방법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418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98608E5E-5817-440A-B6E8-0AA0309A4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4FBE3A9E-5B62-4C09-90D7-BA155DD86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2F68F08F-D0C0-48B4-BF00-810BA48F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AA9221D4-7E25-4961-B6C7-17BEA36E2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90D26FC4-5D14-40B8-9322-3B017FFD9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002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C93B050-74EF-4301-AB26-CE005466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17E4EF82-25AC-4ADC-9DDF-B1263B364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C347CDD7-8840-4043-B8D7-6F7A54952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29E4CDD-CD7C-41F2-9732-7070A9B1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3EB8A7C9-1494-4E66-A9C2-1BCEFB41C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48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CE675B4E-2D9D-4385-973D-08AA3852F9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04D63AE7-C54B-4797-B705-67CD2B29D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2423573F-573C-4FDC-98B0-4E6290934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F2495184-3613-4584-AD0A-AA7FD97E6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50C152C3-6E1F-4ED1-97EC-9DE466E11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88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2389046-0655-4A2F-BAAD-690F17703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CDC2C83C-5975-49FD-8487-F186FA9C3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497952F-0767-4E76-9474-2E4072875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6E98298A-B5B8-4EB1-B056-85281EBA9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0877C7F7-BA23-4DD0-B030-60E557B9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2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00A4A78A-3D52-41B9-9D01-355B9104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2939A356-3206-441C-BF0E-40C6E1C8B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6FFA3629-728D-4C2D-8C4F-198B37E80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7730AAF-1726-4D14-ACA7-D7581AB4B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E54A9F1-53DA-422D-B384-29988CB0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873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CD9943C-8427-4D0A-8ABB-D70C9E0A0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759AA874-71CD-464E-9211-CD37C766F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3D0E2FF6-626B-449E-BB15-07F0E66D3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C0939D87-A91D-4E77-9BF7-6C0F800F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65BC1C1E-41F8-42A7-9138-76CAF69A7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AD5BE3F4-D426-4853-8420-F5C31F3A5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728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7BAA979-1FEC-4BE1-AD04-604AFA82E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AC0A39C9-CCEB-4C8D-9266-74ED69164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12B9365-E061-4A0E-AF17-4FD271F25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62DAF09C-8F3F-4DF9-A6E7-60E0656A5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48B7FF8A-6688-4AC4-B915-AFC463823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A925DC9E-9146-4A1A-9F86-78A80C7B3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9FE0BE0A-A4B5-456D-9DD6-9CAB6E17E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7281B74D-0EEC-4907-B164-8EB12538E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8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1D504582-94F2-441E-9B2B-F3F0176E6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73D039F9-6BC0-4FAC-A456-A2A81E6D8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F344210B-67C8-4567-B7D9-4BD1F6BD7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B1A9183-84AB-4822-9CE8-7DBE5D61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9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ED25AF77-9E85-4F2E-B448-0A43178D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EA0FDC3F-51FC-44E3-A5CE-B4A99CE0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F13B7EAB-8B89-4973-9F98-2A73A1F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92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298AAA61-50DA-402A-B342-84F7E4BC7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A60462B5-C231-481D-ACD0-BF2165284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ECB3D7D9-2609-439C-A83F-8FE0845CD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1BC22D59-F9A7-494D-96FA-E9A80429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629C4845-4DD6-4828-8B38-C7F5B3AB0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6DAD7DA3-9CBF-40D6-8956-9C36E30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589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0EBCB63-6154-4FF0-A517-1A0ABD6C9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5D350131-391A-49AA-B8DC-D117F09167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308357D1-FB9B-4AF2-A3A3-EBA7D7213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4B715C16-C8FA-4CC7-AB44-98F8BDE01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8AECF22C-3B14-4840-9097-237213F1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9B2A6564-3762-49E9-B677-ABA7C99E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361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72E2968C-AF4B-4BC1-AB21-96586DDEB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48ED1B0D-F844-429A-81DA-FDBC62B76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FD1BE3-595F-438F-AA4B-6A7F8B43D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4351DD7F-7903-45E8-83D7-B326DFFDDF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8A01E94-4F44-4A7E-AEA1-1D300F8EE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76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12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p3"/><Relationship Id="rId7" Type="http://schemas.openxmlformats.org/officeDocument/2006/relationships/hyperlink" Target="https://frozen.disney.com/" TargetMode="External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15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16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1652" r="1652"/>
          <a:stretch/>
        </p:blipFill>
        <p:spPr>
          <a:xfrm>
            <a:off x="562837" y="244665"/>
            <a:ext cx="4873908" cy="6353844"/>
          </a:xfr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33049" y="2585697"/>
            <a:ext cx="4248018" cy="16717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srgbClr val="7030A0"/>
                </a:solidFill>
                <a:latin typeface="+mn-ea"/>
                <a:ea typeface="+mn-ea"/>
              </a:rPr>
              <a:t>English Grade 6</a:t>
            </a:r>
            <a:r>
              <a:rPr lang="en-US" altLang="ko-KR" sz="2000" b="1" dirty="0">
                <a:solidFill>
                  <a:srgbClr val="0070C0"/>
                </a:solidFill>
                <a:latin typeface="+mn-ea"/>
                <a:ea typeface="+mn-ea"/>
              </a:rPr>
              <a:t/>
            </a:r>
            <a:br>
              <a:rPr lang="en-US" altLang="ko-KR" sz="2000" b="1" dirty="0">
                <a:solidFill>
                  <a:srgbClr val="0070C0"/>
                </a:solidFill>
                <a:latin typeface="+mn-ea"/>
                <a:ea typeface="+mn-ea"/>
              </a:rPr>
            </a:br>
            <a:endParaRPr lang="en-US" altLang="ko-KR" sz="2000" b="1" dirty="0">
              <a:solidFill>
                <a:srgbClr val="0070C0"/>
              </a:solidFill>
              <a:latin typeface="+mn-ea"/>
              <a:ea typeface="+mn-ea"/>
            </a:endParaRPr>
          </a:p>
          <a:p>
            <a:r>
              <a:rPr lang="en-US" altLang="ko-KR" sz="2000" b="1" dirty="0">
                <a:solidFill>
                  <a:srgbClr val="0070C0"/>
                </a:solidFill>
                <a:latin typeface="+mn-ea"/>
                <a:ea typeface="+mn-ea"/>
              </a:rPr>
              <a:t/>
            </a:r>
            <a:br>
              <a:rPr lang="en-US" altLang="ko-KR" sz="2000" b="1" dirty="0">
                <a:solidFill>
                  <a:srgbClr val="0070C0"/>
                </a:solidFill>
                <a:latin typeface="+mn-ea"/>
                <a:ea typeface="+mn-ea"/>
              </a:rPr>
            </a:br>
            <a:r>
              <a:rPr lang="en-US" altLang="ko-KR" sz="4000" b="1" dirty="0">
                <a:latin typeface="+mn-ea"/>
                <a:ea typeface="+mn-ea"/>
              </a:rPr>
              <a:t>Lesson 2 </a:t>
            </a:r>
            <a:r>
              <a:rPr lang="en-US" altLang="ko-KR" sz="4000" b="1" dirty="0" smtClean="0">
                <a:latin typeface="+mn-ea"/>
                <a:ea typeface="+mn-ea"/>
              </a:rPr>
              <a:t>  I Have a Cold</a:t>
            </a:r>
          </a:p>
          <a:p>
            <a:endParaRPr lang="en-US" altLang="ko-KR" sz="4000" b="1" dirty="0">
              <a:solidFill>
                <a:srgbClr val="0070C0"/>
              </a:solidFill>
              <a:latin typeface="+mn-ea"/>
              <a:ea typeface="+mn-ea"/>
            </a:endParaRPr>
          </a:p>
          <a:p>
            <a:pPr algn="r"/>
            <a:r>
              <a:rPr lang="en-US" altLang="ko-KR" sz="3200" b="1" dirty="0" smtClean="0">
                <a:solidFill>
                  <a:srgbClr val="0070C0"/>
                </a:solidFill>
                <a:latin typeface="+mn-ea"/>
                <a:ea typeface="+mn-ea"/>
              </a:rPr>
              <a:t>6th Period  34-35</a:t>
            </a:r>
            <a:endParaRPr lang="ko-KR" altLang="en-US" sz="3200" b="1" dirty="0">
              <a:solidFill>
                <a:srgbClr val="0070C0"/>
              </a:solidFill>
              <a:latin typeface="+mn-ea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97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98763" y="233362"/>
            <a:ext cx="27748207" cy="86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12192000" cy="104775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Final</a:t>
            </a:r>
            <a:r>
              <a:rPr lang="ko-KR" altLang="en-US" b="1" dirty="0">
                <a:solidFill>
                  <a:schemeClr val="bg1"/>
                </a:solidFill>
              </a:rPr>
              <a:t> </a:t>
            </a:r>
            <a:r>
              <a:rPr lang="en-US" altLang="ko-KR" b="1" dirty="0">
                <a:solidFill>
                  <a:schemeClr val="bg1"/>
                </a:solidFill>
              </a:rPr>
              <a:t>Check 3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1642E69C-22EE-4DE6-96D7-0C6E54274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63" y="965426"/>
            <a:ext cx="85041482" cy="34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54F648CF-ED52-4043-BC72-A23CF955A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437" y="1281112"/>
            <a:ext cx="9001125" cy="4819650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="" xmlns:a16="http://schemas.microsoft.com/office/drawing/2014/main" id="{8DAE457F-98CC-4FC4-87FE-8F61CF09FA9D}"/>
              </a:ext>
            </a:extLst>
          </p:cNvPr>
          <p:cNvSpPr/>
          <p:nvPr/>
        </p:nvSpPr>
        <p:spPr>
          <a:xfrm>
            <a:off x="2498106" y="2437847"/>
            <a:ext cx="680522" cy="72043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타원 10">
            <a:extLst>
              <a:ext uri="{FF2B5EF4-FFF2-40B4-BE49-F238E27FC236}">
                <a16:creationId xmlns="" xmlns:a16="http://schemas.microsoft.com/office/drawing/2014/main" id="{CBEBCCBA-CE29-486F-9485-DA5E17981B3F}"/>
              </a:ext>
            </a:extLst>
          </p:cNvPr>
          <p:cNvSpPr/>
          <p:nvPr/>
        </p:nvSpPr>
        <p:spPr>
          <a:xfrm>
            <a:off x="6536707" y="4216054"/>
            <a:ext cx="680522" cy="72043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156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98763" y="233362"/>
            <a:ext cx="27748207" cy="86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12192000" cy="104775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Final</a:t>
            </a:r>
            <a:r>
              <a:rPr lang="ko-KR" altLang="en-US" b="1" dirty="0">
                <a:solidFill>
                  <a:schemeClr val="bg1"/>
                </a:solidFill>
              </a:rPr>
              <a:t> </a:t>
            </a:r>
            <a:r>
              <a:rPr lang="en-US" altLang="ko-KR" b="1" dirty="0">
                <a:solidFill>
                  <a:schemeClr val="bg1"/>
                </a:solidFill>
              </a:rPr>
              <a:t>Check 4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1642E69C-22EE-4DE6-96D7-0C6E54274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63" y="965426"/>
            <a:ext cx="85041482" cy="34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83E45D17-1960-42AB-9036-7BDD01418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037" y="1329418"/>
            <a:ext cx="9305925" cy="4714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427AF6-C4CE-4B28-877B-D4C61434F3FB}"/>
              </a:ext>
            </a:extLst>
          </p:cNvPr>
          <p:cNvSpPr txBox="1"/>
          <p:nvPr/>
        </p:nvSpPr>
        <p:spPr>
          <a:xfrm>
            <a:off x="5935435" y="3098715"/>
            <a:ext cx="3937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</a:rPr>
              <a:t>have a stomachache</a:t>
            </a:r>
            <a:endParaRPr lang="ko-KR" alt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D14C5F0-195D-438B-B912-0CDB57D4ADB3}"/>
              </a:ext>
            </a:extLst>
          </p:cNvPr>
          <p:cNvSpPr txBox="1"/>
          <p:nvPr/>
        </p:nvSpPr>
        <p:spPr>
          <a:xfrm>
            <a:off x="5478235" y="3686855"/>
            <a:ext cx="3937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</a:rPr>
              <a:t>Take this medicine</a:t>
            </a:r>
            <a:endParaRPr lang="ko-KR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65BFD58-6DAC-46F0-9F76-D401E5E5FC7F}"/>
              </a:ext>
            </a:extLst>
          </p:cNvPr>
          <p:cNvSpPr txBox="1"/>
          <p:nvPr/>
        </p:nvSpPr>
        <p:spPr>
          <a:xfrm>
            <a:off x="5935434" y="4250527"/>
            <a:ext cx="3937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</a:rPr>
              <a:t>go to bed early</a:t>
            </a:r>
            <a:endParaRPr lang="ko-KR" alt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타원 2"/>
          <p:cNvSpPr/>
          <p:nvPr/>
        </p:nvSpPr>
        <p:spPr>
          <a:xfrm>
            <a:off x="1964987" y="2509736"/>
            <a:ext cx="1410511" cy="17003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/>
          <p:cNvSpPr/>
          <p:nvPr/>
        </p:nvSpPr>
        <p:spPr>
          <a:xfrm>
            <a:off x="3813243" y="2276272"/>
            <a:ext cx="1021404" cy="9630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878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3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5938684" cy="976664"/>
          </a:xfr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Let’s Sing (Listen)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395215" y="5632133"/>
            <a:ext cx="852793" cy="83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endParaRPr lang="en-US" altLang="ko-KR" sz="4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" name="L2_song">
            <a:hlinkClick r:id="" action="ppaction://media"/>
            <a:extLst>
              <a:ext uri="{FF2B5EF4-FFF2-40B4-BE49-F238E27FC236}">
                <a16:creationId xmlns="" xmlns:a16="http://schemas.microsoft.com/office/drawing/2014/main" id="{771BC4C0-0507-4941-BC76-4B6A5351F1B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817" y="1060132"/>
            <a:ext cx="10205812" cy="5740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0995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864358" y="2169458"/>
            <a:ext cx="2626960" cy="3956792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1" y="0"/>
            <a:ext cx="4087906" cy="851647"/>
          </a:xfrm>
          <a:prstGeom prst="rect">
            <a:avLst/>
          </a:prstGeom>
          <a:solidFill>
            <a:srgbClr val="80008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600" b="1" dirty="0" smtClean="0">
                <a:solidFill>
                  <a:schemeClr val="bg1"/>
                </a:solidFill>
              </a:rPr>
              <a:t>Let’s Sing 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(</a:t>
            </a:r>
            <a:r>
              <a:rPr lang="ko-KR" altLang="en-US" sz="2400" b="1" dirty="0" smtClean="0">
                <a:solidFill>
                  <a:srgbClr val="FFC000"/>
                </a:solidFill>
              </a:rPr>
              <a:t>원곡 소개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)</a:t>
            </a:r>
            <a:endParaRPr lang="ko-KR" altLang="en-US" sz="2400" b="1" dirty="0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D8E7BE2-8D51-43EB-8D99-57AF6D8B2E2F}"/>
              </a:ext>
            </a:extLst>
          </p:cNvPr>
          <p:cNvSpPr txBox="1"/>
          <p:nvPr/>
        </p:nvSpPr>
        <p:spPr>
          <a:xfrm>
            <a:off x="358588" y="915179"/>
            <a:ext cx="10999694" cy="92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3200" b="1" dirty="0" smtClean="0">
                <a:latin typeface="+mj-lt"/>
              </a:rPr>
              <a:t>원곡</a:t>
            </a:r>
            <a:r>
              <a:rPr lang="en-US" altLang="ko-KR" sz="3200" b="1" dirty="0" smtClean="0">
                <a:latin typeface="+mj-lt"/>
              </a:rPr>
              <a:t>: Do</a:t>
            </a:r>
            <a:r>
              <a:rPr lang="ko-KR" altLang="en-US" sz="3200" b="1" dirty="0" smtClean="0">
                <a:latin typeface="+mj-lt"/>
              </a:rPr>
              <a:t> </a:t>
            </a:r>
            <a:r>
              <a:rPr lang="en-US" altLang="ko-KR" sz="3200" b="1" dirty="0" smtClean="0">
                <a:latin typeface="+mj-lt"/>
              </a:rPr>
              <a:t>You Want to Build a Snowman? (</a:t>
            </a:r>
            <a:r>
              <a:rPr lang="ko-KR" altLang="en-US" sz="3200" b="1" dirty="0" smtClean="0">
                <a:latin typeface="+mj-lt"/>
              </a:rPr>
              <a:t>겨울왕국 </a:t>
            </a:r>
            <a:r>
              <a:rPr lang="en-US" altLang="ko-KR" sz="3200" b="1" dirty="0" err="1" smtClean="0">
                <a:latin typeface="+mj-lt"/>
              </a:rPr>
              <a:t>ost</a:t>
            </a:r>
            <a:r>
              <a:rPr lang="en-US" altLang="ko-KR" sz="2400" b="1" dirty="0" smtClean="0">
                <a:latin typeface="+mj-lt"/>
              </a:rPr>
              <a:t>) </a:t>
            </a:r>
            <a:r>
              <a:rPr lang="ko-KR" altLang="en-US" sz="2400" b="1" dirty="0" smtClean="0">
                <a:latin typeface="+mj-lt"/>
              </a:rPr>
              <a:t>   </a:t>
            </a:r>
            <a:endParaRPr lang="en-US" altLang="ko-KR" sz="2400" b="1" dirty="0" smtClean="0">
              <a:latin typeface="+mj-lt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5806" y="2169458"/>
            <a:ext cx="3013704" cy="3888604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4948517" y="6126250"/>
            <a:ext cx="7153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b="1" dirty="0">
                <a:latin typeface="Bahnschrift" panose="020B0502040204020203" pitchFamily="34" charset="0"/>
              </a:rPr>
              <a:t>그림 출처</a:t>
            </a:r>
            <a:r>
              <a:rPr lang="en-US" altLang="ko-KR" b="1" dirty="0">
                <a:latin typeface="Bahnschrift" panose="020B0502040204020203" pitchFamily="34" charset="0"/>
              </a:rPr>
              <a:t>: </a:t>
            </a:r>
            <a:r>
              <a:rPr lang="en-US" altLang="ko-KR" b="1" dirty="0">
                <a:hlinkClick r:id="rId7"/>
              </a:rPr>
              <a:t>Frozen | Official Disney Site </a:t>
            </a:r>
            <a:r>
              <a:rPr lang="en-US" altLang="ko-KR" b="1" dirty="0">
                <a:latin typeface="Bahnschrift" panose="020B0502040204020203" pitchFamily="34" charset="0"/>
              </a:rPr>
              <a:t>https://frozen.disney.com/</a:t>
            </a:r>
            <a:r>
              <a:rPr lang="ko-KR" altLang="en-US" b="1" dirty="0">
                <a:latin typeface="Bahnschrift" panose="020B0502040204020203" pitchFamily="34" charset="0"/>
              </a:rPr>
              <a:t> </a:t>
            </a:r>
          </a:p>
        </p:txBody>
      </p:sp>
      <p:pic>
        <p:nvPicPr>
          <p:cNvPr id="12" name="Kristen Bell-02-Do You Want To Build A Snowman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5808.3"/>
                  <p14:fade out="5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57313" y="6205733"/>
            <a:ext cx="487363" cy="48736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8517" y="2642773"/>
            <a:ext cx="2088061" cy="30101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8762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395215" y="5632133"/>
            <a:ext cx="852793" cy="83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endParaRPr lang="en-US" altLang="ko-KR" sz="4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0116372-0C00-40BE-B823-32E0A365944A}"/>
              </a:ext>
            </a:extLst>
          </p:cNvPr>
          <p:cNvSpPr txBox="1"/>
          <p:nvPr/>
        </p:nvSpPr>
        <p:spPr>
          <a:xfrm>
            <a:off x="250371" y="1240971"/>
            <a:ext cx="12028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0070C0"/>
                </a:solidFill>
              </a:rPr>
              <a:t>Do you want to play outside?</a:t>
            </a:r>
          </a:p>
          <a:p>
            <a:r>
              <a:rPr lang="en-US" altLang="ko-KR" sz="2800" dirty="0">
                <a:solidFill>
                  <a:srgbClr val="0070C0"/>
                </a:solidFill>
              </a:rPr>
              <a:t>Come on. Let’s go and play. </a:t>
            </a:r>
            <a:endParaRPr lang="ko-KR" altLang="en-US" sz="28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42C96EA-E254-484E-9390-19E760EF0A4E}"/>
              </a:ext>
            </a:extLst>
          </p:cNvPr>
          <p:cNvSpPr txBox="1"/>
          <p:nvPr/>
        </p:nvSpPr>
        <p:spPr>
          <a:xfrm>
            <a:off x="250370" y="2218138"/>
            <a:ext cx="12028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accent2"/>
                </a:solidFill>
              </a:rPr>
              <a:t>Oh, sorry, I can’t. </a:t>
            </a:r>
            <a:endParaRPr lang="ko-KR" altLang="en-US" sz="2800" dirty="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6E3405D-A8C4-41D2-BE99-BD8AAC563EB1}"/>
              </a:ext>
            </a:extLst>
          </p:cNvPr>
          <p:cNvSpPr txBox="1"/>
          <p:nvPr/>
        </p:nvSpPr>
        <p:spPr>
          <a:xfrm>
            <a:off x="283028" y="2772885"/>
            <a:ext cx="12028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0070C0"/>
                </a:solidFill>
              </a:rPr>
              <a:t>What’s wrong? </a:t>
            </a:r>
            <a:endParaRPr lang="ko-KR" altLang="en-US" sz="28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5B14373-5AA2-4EF4-966F-88E5D3368598}"/>
              </a:ext>
            </a:extLst>
          </p:cNvPr>
          <p:cNvSpPr txBox="1"/>
          <p:nvPr/>
        </p:nvSpPr>
        <p:spPr>
          <a:xfrm>
            <a:off x="315686" y="3320181"/>
            <a:ext cx="1719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accent2"/>
                </a:solidFill>
              </a:rPr>
              <a:t>I have a</a:t>
            </a:r>
            <a:endParaRPr lang="ko-KR" altLang="en-US" sz="2800" dirty="0">
              <a:solidFill>
                <a:schemeClr val="accent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8560340-72C1-4029-8DE5-60723E25C8FC}"/>
              </a:ext>
            </a:extLst>
          </p:cNvPr>
          <p:cNvSpPr txBox="1"/>
          <p:nvPr/>
        </p:nvSpPr>
        <p:spPr>
          <a:xfrm>
            <a:off x="1783080" y="3363266"/>
            <a:ext cx="91657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accent2"/>
                </a:solidFill>
              </a:rPr>
              <a:t>cold.</a:t>
            </a:r>
            <a:endParaRPr lang="ko-KR" altLang="en-US" sz="2800" dirty="0">
              <a:solidFill>
                <a:schemeClr val="accent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84CD697-716D-4D95-BA19-CEBEA8D8BCFE}"/>
              </a:ext>
            </a:extLst>
          </p:cNvPr>
          <p:cNvSpPr txBox="1"/>
          <p:nvPr/>
        </p:nvSpPr>
        <p:spPr>
          <a:xfrm>
            <a:off x="315685" y="3982832"/>
            <a:ext cx="3937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0070C0"/>
                </a:solidFill>
              </a:rPr>
              <a:t>Take this medicine and </a:t>
            </a:r>
            <a:endParaRPr lang="ko-KR" altLang="en-US" sz="28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17DB6FD-A678-4E28-BE1B-E7E5D6802C87}"/>
              </a:ext>
            </a:extLst>
          </p:cNvPr>
          <p:cNvSpPr txBox="1"/>
          <p:nvPr/>
        </p:nvSpPr>
        <p:spPr>
          <a:xfrm>
            <a:off x="4252984" y="3982832"/>
            <a:ext cx="264522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0070C0"/>
                </a:solidFill>
              </a:rPr>
              <a:t>get some rest.</a:t>
            </a:r>
            <a:endParaRPr lang="ko-KR" altLang="en-US" sz="2800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BEC5317-338D-429C-BC42-CD05D4AC2DDE}"/>
              </a:ext>
            </a:extLst>
          </p:cNvPr>
          <p:cNvSpPr txBox="1"/>
          <p:nvPr/>
        </p:nvSpPr>
        <p:spPr>
          <a:xfrm>
            <a:off x="337458" y="4489347"/>
            <a:ext cx="429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0070C0"/>
                </a:solidFill>
              </a:rPr>
              <a:t>Don’t go outside today.</a:t>
            </a:r>
            <a:endParaRPr lang="ko-KR" altLang="en-US" sz="2800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5506C19-C1B6-4C1C-989B-ECBFD2CEEB70}"/>
              </a:ext>
            </a:extLst>
          </p:cNvPr>
          <p:cNvSpPr txBox="1"/>
          <p:nvPr/>
        </p:nvSpPr>
        <p:spPr>
          <a:xfrm>
            <a:off x="388036" y="5093809"/>
            <a:ext cx="2311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accent2"/>
                </a:solidFill>
              </a:rPr>
              <a:t>Okay, okay.</a:t>
            </a:r>
            <a:endParaRPr lang="ko-KR" altLang="en-US" sz="2800" dirty="0">
              <a:solidFill>
                <a:schemeClr val="accent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041EA0C-0585-40ED-BC5D-1C9867F47623}"/>
              </a:ext>
            </a:extLst>
          </p:cNvPr>
          <p:cNvSpPr txBox="1"/>
          <p:nvPr/>
        </p:nvSpPr>
        <p:spPr>
          <a:xfrm>
            <a:off x="7207623" y="1335022"/>
            <a:ext cx="5071461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2</a:t>
            </a:r>
            <a:r>
              <a:rPr lang="ko-KR" altLang="en-US" sz="2800" dirty="0"/>
              <a:t>절</a:t>
            </a:r>
            <a:endParaRPr lang="en-US" altLang="ko-KR" sz="2800" dirty="0"/>
          </a:p>
          <a:p>
            <a:endParaRPr lang="en-US" altLang="ko-KR" sz="2800" dirty="0"/>
          </a:p>
          <a:p>
            <a:endParaRPr lang="en-US" altLang="ko-KR" sz="2800" dirty="0"/>
          </a:p>
          <a:p>
            <a:endParaRPr lang="en-US" altLang="ko-KR" sz="2800" dirty="0" smtClean="0"/>
          </a:p>
          <a:p>
            <a:endParaRPr lang="en-US" altLang="ko-KR" sz="2800" dirty="0"/>
          </a:p>
          <a:p>
            <a:endParaRPr lang="ko-KR" alt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7C74967-44FE-46FD-BE13-5A8617676C2C}"/>
              </a:ext>
            </a:extLst>
          </p:cNvPr>
          <p:cNvSpPr txBox="1"/>
          <p:nvPr/>
        </p:nvSpPr>
        <p:spPr>
          <a:xfrm>
            <a:off x="8171148" y="2167400"/>
            <a:ext cx="109074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accent2"/>
                </a:solidFill>
              </a:rPr>
              <a:t>fever</a:t>
            </a:r>
            <a:endParaRPr lang="ko-KR" altLang="en-US" sz="2800" dirty="0">
              <a:solidFill>
                <a:schemeClr val="accent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7B8ACFC-FB48-4FD7-A373-38448CC3F28F}"/>
              </a:ext>
            </a:extLst>
          </p:cNvPr>
          <p:cNvSpPr txBox="1"/>
          <p:nvPr/>
        </p:nvSpPr>
        <p:spPr>
          <a:xfrm>
            <a:off x="7361973" y="3417389"/>
            <a:ext cx="3169921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0070C0"/>
                </a:solidFill>
              </a:rPr>
              <a:t>drink warm water</a:t>
            </a:r>
            <a:endParaRPr lang="ko-KR" altLang="en-US" sz="2800" dirty="0">
              <a:solidFill>
                <a:srgbClr val="0070C0"/>
              </a:solidFill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="" xmlns:a16="http://schemas.microsoft.com/office/drawing/2014/main" id="{4EF811D4-EA34-49B9-89A3-90BE9029E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081" y="4756984"/>
            <a:ext cx="4509704" cy="2246769"/>
          </a:xfrm>
          <a:prstGeom prst="rect">
            <a:avLst/>
          </a:prstGeom>
        </p:spPr>
      </p:pic>
      <p:sp>
        <p:nvSpPr>
          <p:cNvPr id="22" name="제목 1"/>
          <p:cNvSpPr txBox="1">
            <a:spLocks/>
          </p:cNvSpPr>
          <p:nvPr/>
        </p:nvSpPr>
        <p:spPr>
          <a:xfrm>
            <a:off x="1" y="0"/>
            <a:ext cx="4840940" cy="851647"/>
          </a:xfrm>
          <a:prstGeom prst="rect">
            <a:avLst/>
          </a:prstGeom>
          <a:solidFill>
            <a:srgbClr val="80008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600" b="1" dirty="0" smtClean="0">
                <a:solidFill>
                  <a:schemeClr val="bg1"/>
                </a:solidFill>
              </a:rPr>
              <a:t>Let’s Sing 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(</a:t>
            </a:r>
            <a:r>
              <a:rPr lang="ko-KR" altLang="en-US" sz="2400" b="1" dirty="0" smtClean="0">
                <a:solidFill>
                  <a:srgbClr val="FFC000"/>
                </a:solidFill>
              </a:rPr>
              <a:t>가사 익히기</a:t>
            </a:r>
            <a:r>
              <a:rPr lang="en-US" altLang="ko-KR" sz="2400" b="1" dirty="0" smtClean="0">
                <a:solidFill>
                  <a:srgbClr val="FFC000"/>
                </a:solidFill>
              </a:rPr>
              <a:t>)</a:t>
            </a:r>
            <a:endParaRPr lang="ko-KR" altLang="en-US" sz="2400" b="1" dirty="0">
              <a:solidFill>
                <a:srgbClr val="FFC000"/>
              </a:solidFill>
            </a:endParaRPr>
          </a:p>
        </p:txBody>
      </p:sp>
      <p:pic>
        <p:nvPicPr>
          <p:cNvPr id="23" name="내용 개체 틀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72671" y="2349210"/>
            <a:ext cx="1368270" cy="1552380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4155" y="1501565"/>
            <a:ext cx="982666" cy="1204710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1765" y="2835409"/>
            <a:ext cx="1627447" cy="1167051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5436" y="4733968"/>
            <a:ext cx="2247515" cy="1675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6542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3" grpId="0" animBg="1"/>
      <p:bldP spid="14" grpId="0"/>
      <p:bldP spid="15" grpId="0" animBg="1"/>
      <p:bldP spid="16" grpId="0"/>
      <p:bldP spid="17" grpId="0"/>
      <p:bldP spid="12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5938684" cy="976664"/>
          </a:xfr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Let’s Sing (Sing Along)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395215" y="5632133"/>
            <a:ext cx="852793" cy="83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endParaRPr lang="en-US" altLang="ko-KR" sz="4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" name="L2_song">
            <a:hlinkClick r:id="" action="ppaction://media"/>
            <a:extLst>
              <a:ext uri="{FF2B5EF4-FFF2-40B4-BE49-F238E27FC236}">
                <a16:creationId xmlns="" xmlns:a16="http://schemas.microsoft.com/office/drawing/2014/main" id="{771BC4C0-0507-4941-BC76-4B6A5351F1B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817" y="1060132"/>
            <a:ext cx="10205812" cy="5740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81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kaotalk_1588341122569">
            <a:hlinkClick r:id="" action="ppaction://media"/>
            <a:extLst>
              <a:ext uri="{FF2B5EF4-FFF2-40B4-BE49-F238E27FC236}">
                <a16:creationId xmlns="" xmlns:a16="http://schemas.microsoft.com/office/drawing/2014/main" id="{7F562FC7-0599-40CF-B88D-ED80E594190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1199" y="667342"/>
            <a:ext cx="9095468" cy="6063645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0" y="0"/>
            <a:ext cx="4191000" cy="774918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000" b="1" dirty="0">
                <a:solidFill>
                  <a:schemeClr val="bg1"/>
                </a:solidFill>
              </a:rPr>
              <a:t>We Are the World</a:t>
            </a:r>
            <a:endParaRPr lang="ko-KR" altLang="en-US" sz="4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712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465125" y="372433"/>
            <a:ext cx="30375764" cy="127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0" y="0"/>
            <a:ext cx="12192000" cy="104775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Now I Can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819150" y="26569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7E3E60B3-4091-42A2-A4AE-BA85C9DF6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461" y="1198781"/>
            <a:ext cx="9544050" cy="55340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23498192-27B7-4C81-885F-BB4802436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494" y="1664382"/>
            <a:ext cx="577215" cy="61219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="" xmlns:a16="http://schemas.microsoft.com/office/drawing/2014/main" id="{A596C9F5-D155-4C2A-9F8B-6945FD455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79" y="1676198"/>
            <a:ext cx="577215" cy="61237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="" xmlns:a16="http://schemas.microsoft.com/office/drawing/2014/main" id="{0938084F-EBA3-4906-8207-3EDE04C50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4264" y="1719722"/>
            <a:ext cx="576798" cy="5035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185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3657600" cy="929288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000" b="1" dirty="0">
                <a:solidFill>
                  <a:schemeClr val="bg1"/>
                </a:solidFill>
              </a:rPr>
              <a:t>Next</a:t>
            </a:r>
            <a:r>
              <a:rPr lang="ko-KR" altLang="en-US" sz="4000" b="1" dirty="0">
                <a:solidFill>
                  <a:schemeClr val="bg1"/>
                </a:solidFill>
              </a:rPr>
              <a:t> </a:t>
            </a:r>
            <a:r>
              <a:rPr lang="en-US" altLang="ko-KR" sz="4000" b="1" dirty="0">
                <a:solidFill>
                  <a:schemeClr val="bg1"/>
                </a:solidFill>
              </a:rPr>
              <a:t>Lesson</a:t>
            </a:r>
            <a:endParaRPr lang="ko-KR" alt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620000" y="0"/>
            <a:ext cx="4572000" cy="8717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5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en-US" altLang="ko-KR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Special 1 (Lesson 1~2)</a:t>
            </a:r>
            <a:endParaRPr lang="en-US" altLang="ko-KR" sz="25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0B2D3149-1FC9-4C73-8824-4336495B9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946" y="1076930"/>
            <a:ext cx="8856107" cy="578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8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95300"/>
            <a:ext cx="11315700" cy="59436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영상에 사용한 교과서의 지문</a:t>
            </a:r>
            <a:r>
              <a:rPr lang="en-US" altLang="ko-KR" sz="4000" dirty="0"/>
              <a:t>, </a:t>
            </a:r>
            <a:r>
              <a:rPr lang="ko-KR" altLang="en-US" sz="4000" dirty="0"/>
              <a:t>삽화</a:t>
            </a:r>
            <a:r>
              <a:rPr lang="en-US" altLang="ko-KR" sz="4000" dirty="0"/>
              <a:t>, </a:t>
            </a:r>
            <a:r>
              <a:rPr lang="ko-KR" altLang="en-US" sz="4000" dirty="0"/>
              <a:t>음원</a:t>
            </a:r>
            <a:r>
              <a:rPr lang="en-US" altLang="ko-KR" sz="4000" dirty="0"/>
              <a:t>,</a:t>
            </a:r>
            <a:r>
              <a:rPr lang="ko-KR" altLang="en-US" sz="4000" dirty="0"/>
              <a:t> 영상 등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모든 교과서 자료는 </a:t>
            </a:r>
            <a:r>
              <a:rPr lang="en-US" altLang="ko-KR" sz="4000" dirty="0"/>
              <a:t>(</a:t>
            </a:r>
            <a:r>
              <a:rPr lang="ko-KR" altLang="en-US" sz="4000" dirty="0"/>
              <a:t>주</a:t>
            </a:r>
            <a:r>
              <a:rPr lang="en-US" altLang="ko-KR" sz="4000" dirty="0"/>
              <a:t>)</a:t>
            </a:r>
            <a:r>
              <a:rPr lang="ko-KR" altLang="en-US" sz="4000" dirty="0"/>
              <a:t>천재교육에 저작재산권이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영상의 저작재산권은 제작자에게 있습니다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영상은 각 초등학교에서 수업에 사용할 수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외의 방법과 목적으로 이 영상을 사용하거나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저장 장치에 저장하거나</a:t>
            </a:r>
            <a:r>
              <a:rPr lang="en-US" altLang="ko-KR" sz="4000" dirty="0"/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다른 자료에 사용하는 것은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저작권법에 위배될 수 있음을 알려드립니다</a:t>
            </a:r>
          </a:p>
        </p:txBody>
      </p:sp>
    </p:spTree>
    <p:extLst>
      <p:ext uri="{BB962C8B-B14F-4D97-AF65-F5344CB8AC3E}">
        <p14:creationId xmlns:p14="http://schemas.microsoft.com/office/powerpoint/2010/main" val="1883135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4730645" cy="1111827"/>
          </a:xfrm>
          <a:prstGeom prst="rect">
            <a:avLst/>
          </a:prstGeom>
          <a:solidFill>
            <a:srgbClr val="80008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Greeting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Chant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45A5BA8-E7E5-4327-91F2-7BC3FD3B5335}"/>
              </a:ext>
            </a:extLst>
          </p:cNvPr>
          <p:cNvSpPr txBox="1"/>
          <p:nvPr/>
        </p:nvSpPr>
        <p:spPr>
          <a:xfrm>
            <a:off x="352927" y="2113380"/>
            <a:ext cx="5689286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bg1"/>
                </a:solidFill>
              </a:rPr>
              <a:t>How are you doing?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F5613C1-C4F8-4E38-AC59-8AC904E9408C}"/>
              </a:ext>
            </a:extLst>
          </p:cNvPr>
          <p:cNvSpPr txBox="1"/>
          <p:nvPr/>
        </p:nvSpPr>
        <p:spPr>
          <a:xfrm>
            <a:off x="352926" y="3020382"/>
            <a:ext cx="4541803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bg1"/>
                </a:solidFill>
              </a:rPr>
              <a:t>How’s it going? </a:t>
            </a:r>
            <a:endParaRPr lang="ko-KR" altLang="en-US" sz="44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099A4D9-83D9-48A2-A7A3-DEE9E89A944A}"/>
              </a:ext>
            </a:extLst>
          </p:cNvPr>
          <p:cNvSpPr txBox="1"/>
          <p:nvPr/>
        </p:nvSpPr>
        <p:spPr>
          <a:xfrm>
            <a:off x="352926" y="5367535"/>
            <a:ext cx="4084603" cy="769441"/>
          </a:xfrm>
          <a:prstGeom prst="rect">
            <a:avLst/>
          </a:prstGeom>
          <a:solidFill>
            <a:srgbClr val="C198E0"/>
          </a:solidFill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bg1"/>
                </a:solidFill>
              </a:rPr>
              <a:t>What’s </a:t>
            </a:r>
            <a:r>
              <a:rPr lang="en-US" altLang="ko-KR" sz="4400" b="1" dirty="0" smtClean="0">
                <a:solidFill>
                  <a:schemeClr val="bg1"/>
                </a:solidFill>
              </a:rPr>
              <a:t>up? </a:t>
            </a:r>
            <a:endParaRPr lang="ko-KR" alt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38682" y="2113380"/>
            <a:ext cx="2599765" cy="769441"/>
          </a:xfrm>
          <a:prstGeom prst="rect">
            <a:avLst/>
          </a:prstGeom>
          <a:solidFill>
            <a:srgbClr val="F48C96"/>
          </a:solidFill>
        </p:spPr>
        <p:txBody>
          <a:bodyPr wrap="square" rtlCol="0">
            <a:spAutoFit/>
          </a:bodyPr>
          <a:lstStyle/>
          <a:p>
            <a:r>
              <a:rPr lang="en-US" altLang="ko-KR" sz="4400" b="1" dirty="0" smtClean="0">
                <a:solidFill>
                  <a:schemeClr val="bg1"/>
                </a:solidFill>
              </a:rPr>
              <a:t>Fine.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8682" y="3019658"/>
            <a:ext cx="2599765" cy="769441"/>
          </a:xfrm>
          <a:prstGeom prst="rect">
            <a:avLst/>
          </a:prstGeom>
          <a:solidFill>
            <a:srgbClr val="F48C96"/>
          </a:solidFill>
        </p:spPr>
        <p:txBody>
          <a:bodyPr wrap="square" rtlCol="0">
            <a:spAutoFit/>
          </a:bodyPr>
          <a:lstStyle/>
          <a:p>
            <a:r>
              <a:rPr lang="en-US" altLang="ko-KR" sz="4400" b="1" dirty="0" smtClean="0">
                <a:solidFill>
                  <a:schemeClr val="bg1"/>
                </a:solidFill>
              </a:rPr>
              <a:t>Good.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099A4D9-83D9-48A2-A7A3-DEE9E89A944A}"/>
              </a:ext>
            </a:extLst>
          </p:cNvPr>
          <p:cNvSpPr txBox="1"/>
          <p:nvPr/>
        </p:nvSpPr>
        <p:spPr>
          <a:xfrm>
            <a:off x="6938682" y="5367534"/>
            <a:ext cx="3532094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4400" b="1" dirty="0" smtClean="0">
                <a:solidFill>
                  <a:schemeClr val="bg1"/>
                </a:solidFill>
              </a:rPr>
              <a:t>Not </a:t>
            </a:r>
            <a:r>
              <a:rPr lang="en-US" altLang="ko-KR" sz="4400" b="1" dirty="0">
                <a:solidFill>
                  <a:schemeClr val="bg1"/>
                </a:solidFill>
              </a:rPr>
              <a:t>much! </a:t>
            </a:r>
            <a:endParaRPr lang="ko-KR" altLang="en-US" sz="4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F5613C1-C4F8-4E38-AC59-8AC904E9408C}"/>
              </a:ext>
            </a:extLst>
          </p:cNvPr>
          <p:cNvSpPr txBox="1"/>
          <p:nvPr/>
        </p:nvSpPr>
        <p:spPr>
          <a:xfrm>
            <a:off x="352926" y="4013813"/>
            <a:ext cx="4541803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4400" b="1" dirty="0" smtClean="0">
                <a:solidFill>
                  <a:schemeClr val="bg1"/>
                </a:solidFill>
              </a:rPr>
              <a:t>How are you? </a:t>
            </a:r>
            <a:endParaRPr lang="ko-KR" altLang="en-US" sz="4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7830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  <p:bldP spid="3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4730645" cy="1111827"/>
          </a:xfrm>
          <a:prstGeom prst="rect">
            <a:avLst/>
          </a:prstGeom>
          <a:solidFill>
            <a:srgbClr val="80008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Greeting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Chant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45A5BA8-E7E5-4327-91F2-7BC3FD3B5335}"/>
              </a:ext>
            </a:extLst>
          </p:cNvPr>
          <p:cNvSpPr txBox="1"/>
          <p:nvPr/>
        </p:nvSpPr>
        <p:spPr>
          <a:xfrm>
            <a:off x="352926" y="2113380"/>
            <a:ext cx="11152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tx2"/>
                </a:solidFill>
              </a:rPr>
              <a:t>How are you doing? Fine.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F5613C1-C4F8-4E38-AC59-8AC904E9408C}"/>
              </a:ext>
            </a:extLst>
          </p:cNvPr>
          <p:cNvSpPr txBox="1"/>
          <p:nvPr/>
        </p:nvSpPr>
        <p:spPr>
          <a:xfrm>
            <a:off x="352926" y="3020382"/>
            <a:ext cx="11145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tx2"/>
                </a:solidFill>
              </a:rPr>
              <a:t>How’s it going? Good.</a:t>
            </a:r>
            <a:endParaRPr lang="ko-KR" altLang="en-US" sz="4400" b="1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099A4D9-83D9-48A2-A7A3-DEE9E89A944A}"/>
              </a:ext>
            </a:extLst>
          </p:cNvPr>
          <p:cNvSpPr txBox="1"/>
          <p:nvPr/>
        </p:nvSpPr>
        <p:spPr>
          <a:xfrm>
            <a:off x="352926" y="4113815"/>
            <a:ext cx="11003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tx2"/>
                </a:solidFill>
              </a:rPr>
              <a:t>What’s up? Not much! </a:t>
            </a:r>
            <a:endParaRPr lang="ko-KR" altLang="en-US" sz="4400" b="1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DE33535-FADD-4B9F-9092-DB1EFC9B7448}"/>
              </a:ext>
            </a:extLst>
          </p:cNvPr>
          <p:cNvSpPr txBox="1"/>
          <p:nvPr/>
        </p:nvSpPr>
        <p:spPr>
          <a:xfrm>
            <a:off x="352926" y="5207248"/>
            <a:ext cx="11156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tx2"/>
                </a:solidFill>
              </a:rPr>
              <a:t>Not much!*3</a:t>
            </a:r>
            <a:endParaRPr lang="ko-KR" altLang="en-US" sz="4400" b="1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652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111827"/>
          </a:xfr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Learning Point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395215" y="5632133"/>
            <a:ext cx="852793" cy="83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endParaRPr lang="en-US" altLang="ko-KR" sz="4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4" name="AutoShape 23">
            <a:extLst>
              <a:ext uri="{FF2B5EF4-FFF2-40B4-BE49-F238E27FC236}">
                <a16:creationId xmlns="" xmlns:a16="http://schemas.microsoft.com/office/drawing/2014/main" id="{2054BA4B-F001-4ACE-BB16-A7886EE67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121" y="3004192"/>
            <a:ext cx="9843578" cy="1038509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latinLnBrk="1">
              <a:defRPr/>
            </a:pPr>
            <a:r>
              <a:rPr lang="ko-KR" altLang="en-US" sz="3600" b="1" dirty="0">
                <a:solidFill>
                  <a:schemeClr val="tx2"/>
                </a:solidFill>
              </a:rPr>
              <a:t>이 단원에서 배운 내용을 확인하고 정리하기</a:t>
            </a:r>
            <a:endParaRPr lang="en-US" altLang="ko-KR" sz="3600" b="1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2404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8745515" y="95298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B299A853-D8CE-4352-839C-973DAA692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="" xmlns:a16="http://schemas.microsoft.com/office/drawing/2014/main" id="{1E06B589-925E-4AD9-98D8-917240BD1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모서리가 둥근 직사각형 8">
            <a:extLst>
              <a:ext uri="{FF2B5EF4-FFF2-40B4-BE49-F238E27FC236}">
                <a16:creationId xmlns="" xmlns:a16="http://schemas.microsoft.com/office/drawing/2014/main" id="{E3CD1910-6984-4006-B16E-0437E3BABAFB}"/>
              </a:ext>
            </a:extLst>
          </p:cNvPr>
          <p:cNvSpPr/>
          <p:nvPr/>
        </p:nvSpPr>
        <p:spPr>
          <a:xfrm>
            <a:off x="161599" y="952986"/>
            <a:ext cx="1708065" cy="54153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모서리가 둥근 직사각형 8">
            <a:extLst>
              <a:ext uri="{FF2B5EF4-FFF2-40B4-BE49-F238E27FC236}">
                <a16:creationId xmlns="" xmlns:a16="http://schemas.microsoft.com/office/drawing/2014/main" id="{A6DC6D37-FD1F-443D-9CE7-D1A227AEC268}"/>
              </a:ext>
            </a:extLst>
          </p:cNvPr>
          <p:cNvSpPr/>
          <p:nvPr/>
        </p:nvSpPr>
        <p:spPr>
          <a:xfrm>
            <a:off x="2754051" y="910817"/>
            <a:ext cx="1708065" cy="54153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8">
            <a:extLst>
              <a:ext uri="{FF2B5EF4-FFF2-40B4-BE49-F238E27FC236}">
                <a16:creationId xmlns="" xmlns:a16="http://schemas.microsoft.com/office/drawing/2014/main" id="{9AF431E1-DA7C-44D1-A1AD-47E782C7B8F4}"/>
              </a:ext>
            </a:extLst>
          </p:cNvPr>
          <p:cNvSpPr/>
          <p:nvPr/>
        </p:nvSpPr>
        <p:spPr>
          <a:xfrm>
            <a:off x="6638909" y="3699905"/>
            <a:ext cx="1708065" cy="54153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모서리가 둥근 직사각형 8">
            <a:extLst>
              <a:ext uri="{FF2B5EF4-FFF2-40B4-BE49-F238E27FC236}">
                <a16:creationId xmlns="" xmlns:a16="http://schemas.microsoft.com/office/drawing/2014/main" id="{E71E1D3C-7C74-43A3-B6A0-7908E6D50BBE}"/>
              </a:ext>
            </a:extLst>
          </p:cNvPr>
          <p:cNvSpPr/>
          <p:nvPr/>
        </p:nvSpPr>
        <p:spPr>
          <a:xfrm>
            <a:off x="10288527" y="720963"/>
            <a:ext cx="1514764" cy="190269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4BA713D-81EE-4142-B088-0FC923788BB2}"/>
              </a:ext>
            </a:extLst>
          </p:cNvPr>
          <p:cNvSpPr txBox="1"/>
          <p:nvPr/>
        </p:nvSpPr>
        <p:spPr>
          <a:xfrm>
            <a:off x="5998028" y="4985657"/>
            <a:ext cx="1589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7030A0"/>
                </a:solidFill>
              </a:rPr>
              <a:t>We Are </a:t>
            </a:r>
          </a:p>
          <a:p>
            <a:pPr algn="ctr"/>
            <a:r>
              <a:rPr lang="en-US" altLang="ko-KR" sz="2000" b="1" dirty="0">
                <a:solidFill>
                  <a:srgbClr val="7030A0"/>
                </a:solidFill>
              </a:rPr>
              <a:t>the World</a:t>
            </a:r>
            <a:endParaRPr lang="ko-KR" altLang="en-US" sz="2000" b="1" dirty="0">
              <a:solidFill>
                <a:srgbClr val="7030A0"/>
              </a:solidFill>
            </a:endParaRPr>
          </a:p>
        </p:txBody>
      </p:sp>
      <p:sp>
        <p:nvSpPr>
          <p:cNvPr id="22" name="모서리가 둥근 직사각형 8">
            <a:extLst>
              <a:ext uri="{FF2B5EF4-FFF2-40B4-BE49-F238E27FC236}">
                <a16:creationId xmlns="" xmlns:a16="http://schemas.microsoft.com/office/drawing/2014/main" id="{814819F0-B6AA-4587-97E4-DA9CFDA9037A}"/>
              </a:ext>
            </a:extLst>
          </p:cNvPr>
          <p:cNvSpPr/>
          <p:nvPr/>
        </p:nvSpPr>
        <p:spPr>
          <a:xfrm>
            <a:off x="5998029" y="5008183"/>
            <a:ext cx="1589314" cy="68536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4807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98763" y="233362"/>
            <a:ext cx="27748207" cy="86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4738255" cy="104775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Progress</a:t>
            </a:r>
            <a:r>
              <a:rPr lang="ko-KR" altLang="en-US" b="1" dirty="0">
                <a:solidFill>
                  <a:schemeClr val="bg1"/>
                </a:solidFill>
              </a:rPr>
              <a:t> </a:t>
            </a:r>
            <a:r>
              <a:rPr lang="en-US" altLang="ko-KR" b="1" dirty="0">
                <a:solidFill>
                  <a:schemeClr val="bg1"/>
                </a:solidFill>
              </a:rPr>
              <a:t>Check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801DB3FA-2880-4C34-92C6-A68553EC9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487" y="1281112"/>
            <a:ext cx="9439275" cy="5114925"/>
          </a:xfrm>
          <a:prstGeom prst="rect">
            <a:avLst/>
          </a:prstGeom>
        </p:spPr>
      </p:pic>
      <p:pic>
        <p:nvPicPr>
          <p:cNvPr id="7" name="progress check">
            <a:hlinkClick r:id="" action="ppaction://media"/>
            <a:extLst>
              <a:ext uri="{FF2B5EF4-FFF2-40B4-BE49-F238E27FC236}">
                <a16:creationId xmlns="" xmlns:a16="http://schemas.microsoft.com/office/drawing/2014/main" id="{1E932BA3-1406-430A-AAEE-4BE404351F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8336" y="546736"/>
            <a:ext cx="406400" cy="40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6ABE766-E78A-43D6-AF53-273F2695D9F3}"/>
              </a:ext>
            </a:extLst>
          </p:cNvPr>
          <p:cNvSpPr txBox="1"/>
          <p:nvPr/>
        </p:nvSpPr>
        <p:spPr>
          <a:xfrm>
            <a:off x="4050890" y="3205317"/>
            <a:ext cx="75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</a:rPr>
              <a:t>f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CC45339-D918-49E8-BEC0-D6442BA310AC}"/>
              </a:ext>
            </a:extLst>
          </p:cNvPr>
          <p:cNvSpPr txBox="1"/>
          <p:nvPr/>
        </p:nvSpPr>
        <p:spPr>
          <a:xfrm>
            <a:off x="5170874" y="3178994"/>
            <a:ext cx="75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</a:rPr>
              <a:t>e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2B80C25-5335-4936-A7D5-91B0610D77DE}"/>
              </a:ext>
            </a:extLst>
          </p:cNvPr>
          <p:cNvSpPr txBox="1"/>
          <p:nvPr/>
        </p:nvSpPr>
        <p:spPr>
          <a:xfrm>
            <a:off x="6251528" y="3178994"/>
            <a:ext cx="75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</a:rPr>
              <a:t>v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0C12C12-80FA-4047-9B29-310EFF49396C}"/>
              </a:ext>
            </a:extLst>
          </p:cNvPr>
          <p:cNvSpPr txBox="1"/>
          <p:nvPr/>
        </p:nvSpPr>
        <p:spPr>
          <a:xfrm>
            <a:off x="7384028" y="3178994"/>
            <a:ext cx="75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</a:rPr>
              <a:t>e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690613E-05CC-4666-A520-3B1709193D9A}"/>
              </a:ext>
            </a:extLst>
          </p:cNvPr>
          <p:cNvSpPr txBox="1"/>
          <p:nvPr/>
        </p:nvSpPr>
        <p:spPr>
          <a:xfrm>
            <a:off x="8516528" y="3178994"/>
            <a:ext cx="75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FF0000"/>
                </a:solidFill>
              </a:rPr>
              <a:t>r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98763" y="233362"/>
            <a:ext cx="27748207" cy="86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12192000" cy="104775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Final</a:t>
            </a:r>
            <a:r>
              <a:rPr lang="ko-KR" altLang="en-US" b="1" dirty="0">
                <a:solidFill>
                  <a:schemeClr val="bg1"/>
                </a:solidFill>
              </a:rPr>
              <a:t> </a:t>
            </a:r>
            <a:r>
              <a:rPr lang="en-US" altLang="ko-KR" b="1" dirty="0">
                <a:solidFill>
                  <a:schemeClr val="bg1"/>
                </a:solidFill>
              </a:rPr>
              <a:t>Check 1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1642E69C-22EE-4DE6-96D7-0C6E54274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63" y="965426"/>
            <a:ext cx="85041482" cy="34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905150A7-2227-49C2-9409-83198A62F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1149" y="1281112"/>
            <a:ext cx="9389702" cy="5166301"/>
          </a:xfrm>
          <a:prstGeom prst="rect">
            <a:avLst/>
          </a:prstGeom>
        </p:spPr>
      </p:pic>
      <p:pic>
        <p:nvPicPr>
          <p:cNvPr id="11" name="check1">
            <a:hlinkClick r:id="" action="ppaction://media"/>
            <a:extLst>
              <a:ext uri="{FF2B5EF4-FFF2-40B4-BE49-F238E27FC236}">
                <a16:creationId xmlns="" xmlns:a16="http://schemas.microsoft.com/office/drawing/2014/main" id="{1068B6B3-08CB-46AC-B610-B20AC02C3A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08086" y="1931840"/>
            <a:ext cx="406400" cy="406400"/>
          </a:xfrm>
          <a:prstGeom prst="rect">
            <a:avLst/>
          </a:prstGeom>
        </p:spPr>
      </p:pic>
      <p:sp>
        <p:nvSpPr>
          <p:cNvPr id="13" name="타원 12">
            <a:extLst>
              <a:ext uri="{FF2B5EF4-FFF2-40B4-BE49-F238E27FC236}">
                <a16:creationId xmlns="" xmlns:a16="http://schemas.microsoft.com/office/drawing/2014/main" id="{73D9D6F6-BED0-4570-9911-79522C141299}"/>
              </a:ext>
            </a:extLst>
          </p:cNvPr>
          <p:cNvSpPr/>
          <p:nvPr/>
        </p:nvSpPr>
        <p:spPr>
          <a:xfrm>
            <a:off x="7184571" y="2754086"/>
            <a:ext cx="293914" cy="304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="" xmlns:a16="http://schemas.microsoft.com/office/drawing/2014/main" id="{CB1B428F-F8D3-48A5-9E4B-F3F96FDC7AC2}"/>
              </a:ext>
            </a:extLst>
          </p:cNvPr>
          <p:cNvSpPr/>
          <p:nvPr/>
        </p:nvSpPr>
        <p:spPr>
          <a:xfrm>
            <a:off x="4517571" y="6030686"/>
            <a:ext cx="293914" cy="304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459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98763" y="233362"/>
            <a:ext cx="27748207" cy="86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12192000" cy="104775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Final</a:t>
            </a:r>
            <a:r>
              <a:rPr lang="ko-KR" altLang="en-US" b="1" dirty="0">
                <a:solidFill>
                  <a:schemeClr val="bg1"/>
                </a:solidFill>
              </a:rPr>
              <a:t> </a:t>
            </a:r>
            <a:r>
              <a:rPr lang="en-US" altLang="ko-KR" b="1" dirty="0">
                <a:solidFill>
                  <a:schemeClr val="bg1"/>
                </a:solidFill>
              </a:rPr>
              <a:t>Check 2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1642E69C-22EE-4DE6-96D7-0C6E54274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63" y="965426"/>
            <a:ext cx="85041482" cy="34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130300B5-1EEA-43AA-842A-6263097CD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698" y="1414462"/>
            <a:ext cx="9248775" cy="4638675"/>
          </a:xfrm>
          <a:prstGeom prst="rect">
            <a:avLst/>
          </a:prstGeom>
        </p:spPr>
      </p:pic>
      <p:pic>
        <p:nvPicPr>
          <p:cNvPr id="9" name="check2">
            <a:hlinkClick r:id="" action="ppaction://media"/>
            <a:extLst>
              <a:ext uri="{FF2B5EF4-FFF2-40B4-BE49-F238E27FC236}">
                <a16:creationId xmlns="" xmlns:a16="http://schemas.microsoft.com/office/drawing/2014/main" id="{931083EA-ED52-45B1-90E7-18275E424B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28571" y="2074844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C00F622-48FE-44E8-865D-90332D64DDDD}"/>
              </a:ext>
            </a:extLst>
          </p:cNvPr>
          <p:cNvSpPr txBox="1"/>
          <p:nvPr/>
        </p:nvSpPr>
        <p:spPr>
          <a:xfrm>
            <a:off x="3505203" y="3429000"/>
            <a:ext cx="2383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</a:rPr>
              <a:t>headache</a:t>
            </a:r>
            <a:endParaRPr lang="ko-KR" altLang="en-US" sz="36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8382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98763" y="233362"/>
            <a:ext cx="27748207" cy="86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12192000" cy="104775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Final</a:t>
            </a:r>
            <a:r>
              <a:rPr lang="ko-KR" altLang="en-US" b="1" dirty="0">
                <a:solidFill>
                  <a:schemeClr val="bg1"/>
                </a:solidFill>
              </a:rPr>
              <a:t> </a:t>
            </a:r>
            <a:r>
              <a:rPr lang="en-US" altLang="ko-KR" b="1" dirty="0">
                <a:solidFill>
                  <a:schemeClr val="bg1"/>
                </a:solidFill>
              </a:rPr>
              <a:t>Check 3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1642E69C-22EE-4DE6-96D7-0C6E54274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63" y="965426"/>
            <a:ext cx="85041482" cy="34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3E7380AF-F8B8-4A1E-9058-E87132D09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24" y="1435245"/>
            <a:ext cx="10620005" cy="4829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8687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14.6|5.9|5.5|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2.7|5.7|4.4|6.5|8|6.6|9.3|16.2|3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4.4|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.1|2.5|9.5|5.6|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5|2.5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7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.6|2.3|2.6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|1.3|1.1|0.9|0.9|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22.3|16.5|1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|2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29.2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62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</TotalTime>
  <Words>324</Words>
  <Application>Microsoft Office PowerPoint</Application>
  <PresentationFormat>와이드스크린</PresentationFormat>
  <Paragraphs>84</Paragraphs>
  <Slides>19</Slides>
  <Notes>7</Notes>
  <HiddenSlides>0</HiddenSlides>
  <MMClips>7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5" baseType="lpstr">
      <vt:lpstr>Arial Unicode MS</vt:lpstr>
      <vt:lpstr>HY헤드라인M</vt:lpstr>
      <vt:lpstr>맑은 고딕</vt:lpstr>
      <vt:lpstr>Arial</vt:lpstr>
      <vt:lpstr>Bahnschrift</vt:lpstr>
      <vt:lpstr>Office 테마</vt:lpstr>
      <vt:lpstr>PowerPoint 프레젠테이션</vt:lpstr>
      <vt:lpstr>PowerPoint 프레젠테이션</vt:lpstr>
      <vt:lpstr>PowerPoint 프레젠테이션</vt:lpstr>
      <vt:lpstr>Learning Point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Let’s Sing (Listen)</vt:lpstr>
      <vt:lpstr>PowerPoint 프레젠테이션</vt:lpstr>
      <vt:lpstr>PowerPoint 프레젠테이션</vt:lpstr>
      <vt:lpstr>Let’s Sing (Sing Along)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6 REVIEW</dc:title>
  <dc:creator>passnet</dc:creator>
  <cp:lastModifiedBy>김현아</cp:lastModifiedBy>
  <cp:revision>247</cp:revision>
  <dcterms:created xsi:type="dcterms:W3CDTF">2015-07-03T05:22:48Z</dcterms:created>
  <dcterms:modified xsi:type="dcterms:W3CDTF">2020-05-03T06:00:37Z</dcterms:modified>
</cp:coreProperties>
</file>